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59" r:id="rId6"/>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ru-RU"/>
              <a:t>Образец заголовка</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E322A37-12CD-4BD9-B43D-B1689D85E92D}"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271083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322A37-12CD-4BD9-B43D-B1689D85E92D}"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237519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322A37-12CD-4BD9-B43D-B1689D85E92D}"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328011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322A37-12CD-4BD9-B43D-B1689D85E92D}"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282235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ru-RU"/>
              <a:t>Образец заголовка</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322A37-12CD-4BD9-B43D-B1689D85E92D}"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131594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E322A37-12CD-4BD9-B43D-B1689D85E92D}" type="datetimeFigureOut">
              <a:rPr lang="ru-RU" smtClean="0"/>
              <a:t>23.08.2022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24466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4" name="Content Placeholder 3"/>
          <p:cNvSpPr>
            <a:spLocks noGrp="1"/>
          </p:cNvSpPr>
          <p:nvPr>
            <p:ph sz="half" idx="2"/>
          </p:nvPr>
        </p:nvSpPr>
        <p:spPr>
          <a:xfrm>
            <a:off x="736456" y="2761381"/>
            <a:ext cx="4523137"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6" name="Content Placeholder 5"/>
          <p:cNvSpPr>
            <a:spLocks noGrp="1"/>
          </p:cNvSpPr>
          <p:nvPr>
            <p:ph sz="quarter" idx="4"/>
          </p:nvPr>
        </p:nvSpPr>
        <p:spPr>
          <a:xfrm>
            <a:off x="5412731" y="2761381"/>
            <a:ext cx="4545413"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E322A37-12CD-4BD9-B43D-B1689D85E92D}" type="datetimeFigureOut">
              <a:rPr lang="ru-RU" smtClean="0"/>
              <a:t>23.08.2022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230429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E322A37-12CD-4BD9-B43D-B1689D85E92D}" type="datetimeFigureOut">
              <a:rPr lang="ru-RU" smtClean="0"/>
              <a:t>23.08.2022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24165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22A37-12CD-4BD9-B43D-B1689D85E92D}" type="datetimeFigureOut">
              <a:rPr lang="ru-RU" smtClean="0"/>
              <a:t>23.08.2022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737055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0E322A37-12CD-4BD9-B43D-B1689D85E92D}" type="datetimeFigureOut">
              <a:rPr lang="ru-RU" smtClean="0"/>
              <a:t>23.08.2022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392312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ru-RU"/>
              <a:t>Вставка рисунка</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0E322A37-12CD-4BD9-B43D-B1689D85E92D}" type="datetimeFigureOut">
              <a:rPr lang="ru-RU" smtClean="0"/>
              <a:t>23.08.2022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E1C906-2F73-4E9A-A8FC-667BFF8A090A}" type="slidenum">
              <a:rPr lang="ru-RU" smtClean="0"/>
              <a:t>‹#›</a:t>
            </a:fld>
            <a:endParaRPr lang="ru-RU"/>
          </a:p>
        </p:txBody>
      </p:sp>
    </p:spTree>
    <p:extLst>
      <p:ext uri="{BB962C8B-B14F-4D97-AF65-F5344CB8AC3E}">
        <p14:creationId xmlns:p14="http://schemas.microsoft.com/office/powerpoint/2010/main" val="1735047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E322A37-12CD-4BD9-B43D-B1689D85E92D}" type="datetimeFigureOut">
              <a:rPr lang="ru-RU" smtClean="0"/>
              <a:t>23.08.2022</a:t>
            </a:fld>
            <a:endParaRPr lang="ru-RU"/>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57E1C906-2F73-4E9A-A8FC-667BFF8A090A}" type="slidenum">
              <a:rPr lang="ru-RU" smtClean="0"/>
              <a:t>‹#›</a:t>
            </a:fld>
            <a:endParaRPr lang="ru-RU"/>
          </a:p>
        </p:txBody>
      </p:sp>
    </p:spTree>
    <p:extLst>
      <p:ext uri="{BB962C8B-B14F-4D97-AF65-F5344CB8AC3E}">
        <p14:creationId xmlns:p14="http://schemas.microsoft.com/office/powerpoint/2010/main" val="946644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4FD47114-3E42-030E-C287-614B8834E434}"/>
              </a:ext>
            </a:extLst>
          </p:cNvPr>
          <p:cNvGraphicFramePr>
            <a:graphicFrameLocks noGrp="1"/>
          </p:cNvGraphicFramePr>
          <p:nvPr>
            <p:extLst>
              <p:ext uri="{D42A27DB-BD31-4B8C-83A1-F6EECF244321}">
                <p14:modId xmlns:p14="http://schemas.microsoft.com/office/powerpoint/2010/main" val="2642849388"/>
              </p:ext>
            </p:extLst>
          </p:nvPr>
        </p:nvGraphicFramePr>
        <p:xfrm>
          <a:off x="266885" y="225713"/>
          <a:ext cx="5645541" cy="7141428"/>
        </p:xfrm>
        <a:graphic>
          <a:graphicData uri="http://schemas.openxmlformats.org/drawingml/2006/table">
            <a:tbl>
              <a:tblPr/>
              <a:tblGrid>
                <a:gridCol w="3132914">
                  <a:extLst>
                    <a:ext uri="{9D8B030D-6E8A-4147-A177-3AD203B41FA5}">
                      <a16:colId xmlns:a16="http://schemas.microsoft.com/office/drawing/2014/main" val="219983996"/>
                    </a:ext>
                  </a:extLst>
                </a:gridCol>
                <a:gridCol w="2512627">
                  <a:extLst>
                    <a:ext uri="{9D8B030D-6E8A-4147-A177-3AD203B41FA5}">
                      <a16:colId xmlns:a16="http://schemas.microsoft.com/office/drawing/2014/main" val="2605508233"/>
                    </a:ext>
                  </a:extLst>
                </a:gridCol>
              </a:tblGrid>
              <a:tr h="255051">
                <a:tc gridSpan="2">
                  <a:txBody>
                    <a:bodyPr/>
                    <a:lstStyle/>
                    <a:p>
                      <a:pPr algn="ctr" fontAlgn="ctr"/>
                      <a:r>
                        <a:rPr lang="ru-RU" sz="1400" b="1" i="0" u="none" strike="noStrike" dirty="0">
                          <a:solidFill>
                            <a:srgbClr val="000000"/>
                          </a:solidFill>
                          <a:effectLst/>
                          <a:latin typeface="Calibri" panose="020F0502020204030204" pitchFamily="34" charset="0"/>
                        </a:rPr>
                        <a:t>Список недружественных стран</a:t>
                      </a:r>
                    </a:p>
                  </a:txBody>
                  <a:tcPr marL="7137" marR="7137" marT="7137"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310685435"/>
                  </a:ext>
                </a:extLst>
              </a:tr>
              <a:tr h="255051">
                <a:tc>
                  <a:txBody>
                    <a:bodyPr/>
                    <a:lstStyle/>
                    <a:p>
                      <a:pPr algn="l" fontAlgn="b"/>
                      <a:r>
                        <a:rPr lang="ru-RU" sz="1400" b="0" i="0" u="none" strike="noStrike" dirty="0">
                          <a:solidFill>
                            <a:srgbClr val="000000"/>
                          </a:solidFill>
                          <a:effectLst/>
                          <a:latin typeface="Calibri" panose="020F0502020204030204" pitchFamily="34" charset="0"/>
                        </a:rPr>
                        <a:t>Австралия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Мальта</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07215023"/>
                  </a:ext>
                </a:extLst>
              </a:tr>
              <a:tr h="255051">
                <a:tc>
                  <a:txBody>
                    <a:bodyPr/>
                    <a:lstStyle/>
                    <a:p>
                      <a:pPr algn="l" fontAlgn="b"/>
                      <a:r>
                        <a:rPr lang="ru-RU" sz="1400" b="0" i="0" u="none" strike="noStrike">
                          <a:solidFill>
                            <a:srgbClr val="000000"/>
                          </a:solidFill>
                          <a:effectLst/>
                          <a:latin typeface="Calibri" panose="020F0502020204030204" pitchFamily="34" charset="0"/>
                        </a:rPr>
                        <a:t>Австрия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Микронезия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32189679"/>
                  </a:ext>
                </a:extLst>
              </a:tr>
              <a:tr h="255051">
                <a:tc>
                  <a:txBody>
                    <a:bodyPr/>
                    <a:lstStyle/>
                    <a:p>
                      <a:pPr algn="l" fontAlgn="b"/>
                      <a:r>
                        <a:rPr lang="ru-RU" sz="1400" b="0" i="0" u="none" strike="noStrike" dirty="0">
                          <a:solidFill>
                            <a:srgbClr val="000000"/>
                          </a:solidFill>
                          <a:effectLst/>
                          <a:latin typeface="Calibri" panose="020F0502020204030204" pitchFamily="34" charset="0"/>
                        </a:rPr>
                        <a:t>Албания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Монако</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112043898"/>
                  </a:ext>
                </a:extLst>
              </a:tr>
              <a:tr h="255051">
                <a:tc>
                  <a:txBody>
                    <a:bodyPr/>
                    <a:lstStyle/>
                    <a:p>
                      <a:pPr algn="l" fontAlgn="b"/>
                      <a:r>
                        <a:rPr lang="ru-RU" sz="1400" b="0" i="0" u="none" strike="noStrike">
                          <a:solidFill>
                            <a:srgbClr val="000000"/>
                          </a:solidFill>
                          <a:effectLst/>
                          <a:latin typeface="Calibri" panose="020F0502020204030204" pitchFamily="34" charset="0"/>
                        </a:rPr>
                        <a:t>Андорра</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Нидерланды</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3934412"/>
                  </a:ext>
                </a:extLst>
              </a:tr>
              <a:tr h="255051">
                <a:tc>
                  <a:txBody>
                    <a:bodyPr/>
                    <a:lstStyle/>
                    <a:p>
                      <a:pPr algn="l" fontAlgn="b"/>
                      <a:r>
                        <a:rPr lang="ru-RU" sz="1400" b="0" i="0" u="none" strike="noStrike">
                          <a:solidFill>
                            <a:srgbClr val="000000"/>
                          </a:solidFill>
                          <a:effectLst/>
                          <a:latin typeface="Calibri" panose="020F0502020204030204" pitchFamily="34" charset="0"/>
                        </a:rPr>
                        <a:t>Багамские Острова</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Новая Зеландия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98542218"/>
                  </a:ext>
                </a:extLst>
              </a:tr>
              <a:tr h="255051">
                <a:tc>
                  <a:txBody>
                    <a:bodyPr/>
                    <a:lstStyle/>
                    <a:p>
                      <a:pPr algn="l" fontAlgn="b"/>
                      <a:r>
                        <a:rPr lang="ru-RU" sz="1400" b="0" i="0" u="none" strike="noStrike">
                          <a:solidFill>
                            <a:srgbClr val="000000"/>
                          </a:solidFill>
                          <a:effectLst/>
                          <a:latin typeface="Calibri" panose="020F0502020204030204" pitchFamily="34" charset="0"/>
                        </a:rPr>
                        <a:t>Бельгия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Норвегия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87070924"/>
                  </a:ext>
                </a:extLst>
              </a:tr>
              <a:tr h="255051">
                <a:tc>
                  <a:txBody>
                    <a:bodyPr/>
                    <a:lstStyle/>
                    <a:p>
                      <a:pPr algn="l" fontAlgn="b"/>
                      <a:r>
                        <a:rPr lang="ru-RU" sz="1400" b="0" i="0" u="none" strike="noStrike">
                          <a:solidFill>
                            <a:srgbClr val="000000"/>
                          </a:solidFill>
                          <a:effectLst/>
                          <a:latin typeface="Calibri" panose="020F0502020204030204" pitchFamily="34" charset="0"/>
                        </a:rPr>
                        <a:t>Болгария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Польша</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3996181"/>
                  </a:ext>
                </a:extLst>
              </a:tr>
              <a:tr h="255051">
                <a:tc rowSpan="6">
                  <a:txBody>
                    <a:bodyPr/>
                    <a:lstStyle/>
                    <a:p>
                      <a:pPr algn="l" fontAlgn="ctr"/>
                      <a:r>
                        <a:rPr lang="ru-RU" sz="1400" b="0" i="0" u="none" strike="noStrike" dirty="0">
                          <a:solidFill>
                            <a:srgbClr val="000000"/>
                          </a:solidFill>
                          <a:effectLst/>
                          <a:latin typeface="Calibri" panose="020F0502020204030204" pitchFamily="34" charset="0"/>
                        </a:rPr>
                        <a:t>Великобритания (включая о. Гернси, о. Джерси и о. Мэн (коронные</a:t>
                      </a:r>
                      <a:br>
                        <a:rPr lang="ru-RU" sz="1400" b="0" i="0" u="none" strike="noStrike" dirty="0">
                          <a:solidFill>
                            <a:srgbClr val="000000"/>
                          </a:solidFill>
                          <a:effectLst/>
                          <a:latin typeface="Calibri" panose="020F0502020204030204" pitchFamily="34" charset="0"/>
                        </a:rPr>
                      </a:br>
                      <a:r>
                        <a:rPr lang="ru-RU" sz="1400" b="0" i="0" u="none" strike="noStrike" dirty="0">
                          <a:solidFill>
                            <a:srgbClr val="000000"/>
                          </a:solidFill>
                          <a:effectLst/>
                          <a:latin typeface="Calibri" panose="020F0502020204030204" pitchFamily="34" charset="0"/>
                        </a:rPr>
                        <a:t>владения Британской короны) и подконтрольные заморские территории -</a:t>
                      </a:r>
                      <a:br>
                        <a:rPr lang="ru-RU" sz="1400" b="0" i="0" u="none" strike="noStrike" dirty="0">
                          <a:solidFill>
                            <a:srgbClr val="000000"/>
                          </a:solidFill>
                          <a:effectLst/>
                          <a:latin typeface="Calibri" panose="020F0502020204030204" pitchFamily="34" charset="0"/>
                        </a:rPr>
                      </a:br>
                      <a:r>
                        <a:rPr lang="ru-RU" sz="1400" b="0" i="0" u="none" strike="noStrike" dirty="0">
                          <a:solidFill>
                            <a:srgbClr val="000000"/>
                          </a:solidFill>
                          <a:effectLst/>
                          <a:latin typeface="Calibri" panose="020F0502020204030204" pitchFamily="34" charset="0"/>
                        </a:rPr>
                        <a:t>о. Ангилья, Британские Виргинские острова, Гибралтар)</a:t>
                      </a:r>
                    </a:p>
                  </a:txBody>
                  <a:tcPr marL="7137" marR="7137" marT="7137" marB="0" anchor="ctr">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Португалия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882849282"/>
                  </a:ext>
                </a:extLst>
              </a:tr>
              <a:tr h="255051">
                <a:tc vMerge="1">
                  <a:txBody>
                    <a:bodyPr/>
                    <a:lstStyle/>
                    <a:p>
                      <a:endParaRPr lang="ru-RU"/>
                    </a:p>
                  </a:txBody>
                  <a:tcPr/>
                </a:tc>
                <a:tc>
                  <a:txBody>
                    <a:bodyPr/>
                    <a:lstStyle/>
                    <a:p>
                      <a:pPr algn="l" fontAlgn="b"/>
                      <a:r>
                        <a:rPr lang="ru-RU" sz="1400" b="0" i="0" u="none" strike="noStrike">
                          <a:solidFill>
                            <a:srgbClr val="000000"/>
                          </a:solidFill>
                          <a:effectLst/>
                          <a:latin typeface="Calibri" panose="020F0502020204030204" pitchFamily="34" charset="0"/>
                        </a:rPr>
                        <a:t>Румыния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0970"/>
                  </a:ext>
                </a:extLst>
              </a:tr>
              <a:tr h="255051">
                <a:tc vMerge="1">
                  <a:txBody>
                    <a:bodyPr/>
                    <a:lstStyle/>
                    <a:p>
                      <a:endParaRPr lang="ru-RU"/>
                    </a:p>
                  </a:txBody>
                  <a:tcPr/>
                </a:tc>
                <a:tc>
                  <a:txBody>
                    <a:bodyPr/>
                    <a:lstStyle/>
                    <a:p>
                      <a:pPr algn="l" fontAlgn="b"/>
                      <a:r>
                        <a:rPr lang="ru-RU" sz="1400" b="0" i="0" u="none" strike="noStrike">
                          <a:solidFill>
                            <a:srgbClr val="000000"/>
                          </a:solidFill>
                          <a:effectLst/>
                          <a:latin typeface="Calibri" panose="020F0502020204030204" pitchFamily="34" charset="0"/>
                        </a:rPr>
                        <a:t>Сан-Марино</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42695256"/>
                  </a:ext>
                </a:extLst>
              </a:tr>
              <a:tr h="255051">
                <a:tc vMerge="1">
                  <a:txBody>
                    <a:bodyPr/>
                    <a:lstStyle/>
                    <a:p>
                      <a:endParaRPr lang="ru-RU"/>
                    </a:p>
                  </a:txBody>
                  <a:tcPr/>
                </a:tc>
                <a:tc>
                  <a:txBody>
                    <a:bodyPr/>
                    <a:lstStyle/>
                    <a:p>
                      <a:pPr algn="l" fontAlgn="b"/>
                      <a:r>
                        <a:rPr lang="ru-RU" sz="1400" b="0" i="0" u="none" strike="noStrike" dirty="0">
                          <a:solidFill>
                            <a:srgbClr val="000000"/>
                          </a:solidFill>
                          <a:effectLst/>
                          <a:latin typeface="Calibri" panose="020F0502020204030204" pitchFamily="34" charset="0"/>
                        </a:rPr>
                        <a:t>Северная Македония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85250568"/>
                  </a:ext>
                </a:extLst>
              </a:tr>
              <a:tr h="255051">
                <a:tc vMerge="1">
                  <a:txBody>
                    <a:bodyPr/>
                    <a:lstStyle/>
                    <a:p>
                      <a:endParaRPr lang="ru-RU"/>
                    </a:p>
                  </a:txBody>
                  <a:tcPr/>
                </a:tc>
                <a:tc>
                  <a:txBody>
                    <a:bodyPr/>
                    <a:lstStyle/>
                    <a:p>
                      <a:pPr algn="l" fontAlgn="b"/>
                      <a:r>
                        <a:rPr lang="ru-RU" sz="1400" b="0" i="0" u="none" strike="noStrike" dirty="0">
                          <a:solidFill>
                            <a:srgbClr val="000000"/>
                          </a:solidFill>
                          <a:effectLst/>
                          <a:latin typeface="Calibri" panose="020F0502020204030204" pitchFamily="34" charset="0"/>
                        </a:rPr>
                        <a:t>Сингапур</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5108339"/>
                  </a:ext>
                </a:extLst>
              </a:tr>
              <a:tr h="255051">
                <a:tc vMerge="1">
                  <a:txBody>
                    <a:bodyPr/>
                    <a:lstStyle/>
                    <a:p>
                      <a:endParaRPr lang="ru-RU"/>
                    </a:p>
                  </a:txBody>
                  <a:tcPr/>
                </a:tc>
                <a:tc>
                  <a:txBody>
                    <a:bodyPr/>
                    <a:lstStyle/>
                    <a:p>
                      <a:pPr algn="l" fontAlgn="b"/>
                      <a:r>
                        <a:rPr lang="ru-RU" sz="1400" b="0" i="0" u="none" strike="noStrike">
                          <a:solidFill>
                            <a:srgbClr val="000000"/>
                          </a:solidFill>
                          <a:effectLst/>
                          <a:latin typeface="Calibri" panose="020F0502020204030204" pitchFamily="34" charset="0"/>
                        </a:rPr>
                        <a:t>Словакия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78602268"/>
                  </a:ext>
                </a:extLst>
              </a:tr>
              <a:tr h="255051">
                <a:tc>
                  <a:txBody>
                    <a:bodyPr/>
                    <a:lstStyle/>
                    <a:p>
                      <a:pPr algn="l" fontAlgn="b"/>
                      <a:r>
                        <a:rPr lang="ru-RU" sz="1400" b="0" i="0" u="none" strike="noStrike">
                          <a:solidFill>
                            <a:srgbClr val="000000"/>
                          </a:solidFill>
                          <a:effectLst/>
                          <a:latin typeface="Calibri" panose="020F0502020204030204" pitchFamily="34" charset="0"/>
                        </a:rPr>
                        <a:t>Венгрия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Словения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86279541"/>
                  </a:ext>
                </a:extLst>
              </a:tr>
              <a:tr h="255051">
                <a:tc>
                  <a:txBody>
                    <a:bodyPr/>
                    <a:lstStyle/>
                    <a:p>
                      <a:pPr algn="l" fontAlgn="b"/>
                      <a:r>
                        <a:rPr lang="ru-RU" sz="1400" b="0" i="0" u="none" strike="noStrike">
                          <a:solidFill>
                            <a:srgbClr val="000000"/>
                          </a:solidFill>
                          <a:effectLst/>
                          <a:latin typeface="Calibri" panose="020F0502020204030204" pitchFamily="34" charset="0"/>
                        </a:rPr>
                        <a:t>Германия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США</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24281578"/>
                  </a:ext>
                </a:extLst>
              </a:tr>
              <a:tr h="255051">
                <a:tc>
                  <a:txBody>
                    <a:bodyPr/>
                    <a:lstStyle/>
                    <a:p>
                      <a:pPr algn="l" fontAlgn="b"/>
                      <a:r>
                        <a:rPr lang="ru-RU" sz="1400" b="0" i="0" u="none" strike="noStrike">
                          <a:solidFill>
                            <a:srgbClr val="000000"/>
                          </a:solidFill>
                          <a:effectLst/>
                          <a:latin typeface="Calibri" panose="020F0502020204030204" pitchFamily="34" charset="0"/>
                        </a:rPr>
                        <a:t>Греция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Тайвань</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77569139"/>
                  </a:ext>
                </a:extLst>
              </a:tr>
              <a:tr h="255051">
                <a:tc>
                  <a:txBody>
                    <a:bodyPr/>
                    <a:lstStyle/>
                    <a:p>
                      <a:pPr algn="l" fontAlgn="b"/>
                      <a:r>
                        <a:rPr lang="ru-RU" sz="1400" b="0" i="0" u="none" strike="noStrike">
                          <a:solidFill>
                            <a:srgbClr val="000000"/>
                          </a:solidFill>
                          <a:effectLst/>
                          <a:latin typeface="Calibri" panose="020F0502020204030204" pitchFamily="34" charset="0"/>
                        </a:rPr>
                        <a:t>Дания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Украина</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39464667"/>
                  </a:ext>
                </a:extLst>
              </a:tr>
              <a:tr h="255051">
                <a:tc>
                  <a:txBody>
                    <a:bodyPr/>
                    <a:lstStyle/>
                    <a:p>
                      <a:pPr algn="l" fontAlgn="b"/>
                      <a:r>
                        <a:rPr lang="ru-RU" sz="1400" b="0" i="0" u="none" strike="noStrike">
                          <a:solidFill>
                            <a:srgbClr val="000000"/>
                          </a:solidFill>
                          <a:effectLst/>
                          <a:latin typeface="Calibri" panose="020F0502020204030204" pitchFamily="34" charset="0"/>
                        </a:rPr>
                        <a:t>Ирландия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Финляндия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07645172"/>
                  </a:ext>
                </a:extLst>
              </a:tr>
              <a:tr h="255051">
                <a:tc>
                  <a:txBody>
                    <a:bodyPr/>
                    <a:lstStyle/>
                    <a:p>
                      <a:pPr algn="l" fontAlgn="b"/>
                      <a:r>
                        <a:rPr lang="ru-RU" sz="1400" b="0" i="0" u="none" strike="noStrike">
                          <a:solidFill>
                            <a:srgbClr val="000000"/>
                          </a:solidFill>
                          <a:effectLst/>
                          <a:latin typeface="Calibri" panose="020F0502020204030204" pitchFamily="34" charset="0"/>
                        </a:rPr>
                        <a:t>Исладия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Франция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15855631"/>
                  </a:ext>
                </a:extLst>
              </a:tr>
              <a:tr h="255051">
                <a:tc>
                  <a:txBody>
                    <a:bodyPr/>
                    <a:lstStyle/>
                    <a:p>
                      <a:pPr algn="l" fontAlgn="b"/>
                      <a:r>
                        <a:rPr lang="ru-RU" sz="1400" b="0" i="0" u="none" strike="noStrike">
                          <a:solidFill>
                            <a:srgbClr val="000000"/>
                          </a:solidFill>
                          <a:effectLst/>
                          <a:latin typeface="Calibri" panose="020F0502020204030204" pitchFamily="34" charset="0"/>
                        </a:rPr>
                        <a:t>Испания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Хорватия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30254682"/>
                  </a:ext>
                </a:extLst>
              </a:tr>
              <a:tr h="255051">
                <a:tc>
                  <a:txBody>
                    <a:bodyPr/>
                    <a:lstStyle/>
                    <a:p>
                      <a:pPr algn="l" fontAlgn="b"/>
                      <a:r>
                        <a:rPr lang="ru-RU" sz="1400" b="0" i="0" u="none" strike="noStrike">
                          <a:solidFill>
                            <a:srgbClr val="000000"/>
                          </a:solidFill>
                          <a:effectLst/>
                          <a:latin typeface="Calibri" panose="020F0502020204030204" pitchFamily="34" charset="0"/>
                        </a:rPr>
                        <a:t>Италия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Черногория </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54898042"/>
                  </a:ext>
                </a:extLst>
              </a:tr>
              <a:tr h="255051">
                <a:tc>
                  <a:txBody>
                    <a:bodyPr/>
                    <a:lstStyle/>
                    <a:p>
                      <a:pPr algn="l" fontAlgn="b"/>
                      <a:r>
                        <a:rPr lang="ru-RU" sz="1400" b="0" i="0" u="none" strike="noStrike">
                          <a:solidFill>
                            <a:srgbClr val="000000"/>
                          </a:solidFill>
                          <a:effectLst/>
                          <a:latin typeface="Calibri" panose="020F0502020204030204" pitchFamily="34" charset="0"/>
                        </a:rPr>
                        <a:t>Канада</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Чехия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1005960"/>
                  </a:ext>
                </a:extLst>
              </a:tr>
              <a:tr h="255051">
                <a:tc>
                  <a:txBody>
                    <a:bodyPr/>
                    <a:lstStyle/>
                    <a:p>
                      <a:pPr algn="l" fontAlgn="b"/>
                      <a:r>
                        <a:rPr lang="ru-RU" sz="1400" b="0" i="0" u="none" strike="noStrike">
                          <a:solidFill>
                            <a:srgbClr val="000000"/>
                          </a:solidFill>
                          <a:effectLst/>
                          <a:latin typeface="Calibri" panose="020F0502020204030204" pitchFamily="34" charset="0"/>
                        </a:rPr>
                        <a:t>Кипр</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Швейцария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41148301"/>
                  </a:ext>
                </a:extLst>
              </a:tr>
              <a:tr h="255051">
                <a:tc>
                  <a:txBody>
                    <a:bodyPr/>
                    <a:lstStyle/>
                    <a:p>
                      <a:pPr algn="l" fontAlgn="b"/>
                      <a:r>
                        <a:rPr lang="ru-RU" sz="1400" b="0" i="0" u="none" strike="noStrike">
                          <a:solidFill>
                            <a:srgbClr val="000000"/>
                          </a:solidFill>
                          <a:effectLst/>
                          <a:latin typeface="Calibri" panose="020F0502020204030204" pitchFamily="34" charset="0"/>
                        </a:rPr>
                        <a:t>Латвия</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Швеция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86084397"/>
                  </a:ext>
                </a:extLst>
              </a:tr>
              <a:tr h="255051">
                <a:tc>
                  <a:txBody>
                    <a:bodyPr/>
                    <a:lstStyle/>
                    <a:p>
                      <a:pPr algn="l" fontAlgn="b"/>
                      <a:r>
                        <a:rPr lang="ru-RU" sz="1400" b="0" i="0" u="none" strike="noStrike">
                          <a:solidFill>
                            <a:srgbClr val="000000"/>
                          </a:solidFill>
                          <a:effectLst/>
                          <a:latin typeface="Calibri" panose="020F0502020204030204" pitchFamily="34" charset="0"/>
                        </a:rPr>
                        <a:t>Литва</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Calibri" panose="020F0502020204030204" pitchFamily="34" charset="0"/>
                        </a:rPr>
                        <a:t>Эстония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49422782"/>
                  </a:ext>
                </a:extLst>
              </a:tr>
              <a:tr h="255051">
                <a:tc>
                  <a:txBody>
                    <a:bodyPr/>
                    <a:lstStyle/>
                    <a:p>
                      <a:pPr algn="l" fontAlgn="b"/>
                      <a:r>
                        <a:rPr lang="ru-RU" sz="1400" b="0" i="0" u="none" strike="noStrike">
                          <a:solidFill>
                            <a:srgbClr val="000000"/>
                          </a:solidFill>
                          <a:effectLst/>
                          <a:latin typeface="Calibri" panose="020F0502020204030204" pitchFamily="34" charset="0"/>
                        </a:rPr>
                        <a:t>Лихтенштейн</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Южная Корея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06486018"/>
                  </a:ext>
                </a:extLst>
              </a:tr>
              <a:tr h="255051">
                <a:tc>
                  <a:txBody>
                    <a:bodyPr/>
                    <a:lstStyle/>
                    <a:p>
                      <a:pPr algn="l" fontAlgn="b"/>
                      <a:r>
                        <a:rPr lang="ru-RU" sz="1400" b="0" i="0" u="none" strike="noStrike">
                          <a:solidFill>
                            <a:srgbClr val="000000"/>
                          </a:solidFill>
                          <a:effectLst/>
                          <a:latin typeface="Calibri" panose="020F0502020204030204" pitchFamily="34" charset="0"/>
                        </a:rPr>
                        <a:t>Люксенбург</a:t>
                      </a:r>
                    </a:p>
                  </a:txBody>
                  <a:tcPr marL="7137" marR="7137" marT="7137" marB="0" anchor="b">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Calibri" panose="020F0502020204030204" pitchFamily="34" charset="0"/>
                        </a:rPr>
                        <a:t>Япония</a:t>
                      </a:r>
                    </a:p>
                  </a:txBody>
                  <a:tcPr marL="7137" marR="7137" marT="7137" marB="0" anchor="b">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2898018"/>
                  </a:ext>
                </a:extLst>
              </a:tr>
            </a:tbl>
          </a:graphicData>
        </a:graphic>
      </p:graphicFrame>
    </p:spTree>
    <p:extLst>
      <p:ext uri="{BB962C8B-B14F-4D97-AF65-F5344CB8AC3E}">
        <p14:creationId xmlns:p14="http://schemas.microsoft.com/office/powerpoint/2010/main" val="27038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a:extLst>
              <a:ext uri="{FF2B5EF4-FFF2-40B4-BE49-F238E27FC236}">
                <a16:creationId xmlns:a16="http://schemas.microsoft.com/office/drawing/2014/main" id="{37D639CB-84C2-EA4C-3C86-01D66114731A}"/>
              </a:ext>
            </a:extLst>
          </p:cNvPr>
          <p:cNvGraphicFramePr>
            <a:graphicFrameLocks noGrp="1"/>
          </p:cNvGraphicFramePr>
          <p:nvPr>
            <p:extLst>
              <p:ext uri="{D42A27DB-BD31-4B8C-83A1-F6EECF244321}">
                <p14:modId xmlns:p14="http://schemas.microsoft.com/office/powerpoint/2010/main" val="925498334"/>
              </p:ext>
            </p:extLst>
          </p:nvPr>
        </p:nvGraphicFramePr>
        <p:xfrm>
          <a:off x="175081" y="174324"/>
          <a:ext cx="10341650" cy="6863844"/>
        </p:xfrm>
        <a:graphic>
          <a:graphicData uri="http://schemas.openxmlformats.org/drawingml/2006/table">
            <a:tbl>
              <a:tblPr/>
              <a:tblGrid>
                <a:gridCol w="314425">
                  <a:extLst>
                    <a:ext uri="{9D8B030D-6E8A-4147-A177-3AD203B41FA5}">
                      <a16:colId xmlns:a16="http://schemas.microsoft.com/office/drawing/2014/main" val="84368019"/>
                    </a:ext>
                  </a:extLst>
                </a:gridCol>
                <a:gridCol w="2047009">
                  <a:extLst>
                    <a:ext uri="{9D8B030D-6E8A-4147-A177-3AD203B41FA5}">
                      <a16:colId xmlns:a16="http://schemas.microsoft.com/office/drawing/2014/main" val="1092109931"/>
                    </a:ext>
                  </a:extLst>
                </a:gridCol>
                <a:gridCol w="7980216">
                  <a:extLst>
                    <a:ext uri="{9D8B030D-6E8A-4147-A177-3AD203B41FA5}">
                      <a16:colId xmlns:a16="http://schemas.microsoft.com/office/drawing/2014/main" val="2926745535"/>
                    </a:ext>
                  </a:extLst>
                </a:gridCol>
              </a:tblGrid>
              <a:tr h="52664">
                <a:tc>
                  <a:txBody>
                    <a:bodyPr/>
                    <a:lstStyle/>
                    <a:p>
                      <a:pPr algn="ctr" fontAlgn="ctr"/>
                      <a:r>
                        <a:rPr lang="ru-RU" sz="1000" b="1" i="0" u="none" strike="noStrike">
                          <a:solidFill>
                            <a:srgbClr val="000000"/>
                          </a:solidFill>
                          <a:effectLst/>
                          <a:latin typeface="Calibri" panose="020F0502020204030204" pitchFamily="34" charset="0"/>
                        </a:rPr>
                        <a:t>№</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ru-RU" sz="1000" b="1" i="0" u="none" strike="noStrike">
                          <a:solidFill>
                            <a:srgbClr val="000000"/>
                          </a:solidFill>
                          <a:effectLst/>
                          <a:latin typeface="Calibri" panose="020F0502020204030204" pitchFamily="34" charset="0"/>
                        </a:rPr>
                        <a:t>Описание ситуации</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ru-RU" sz="1000" b="1" i="0" u="none" strike="noStrike">
                          <a:solidFill>
                            <a:srgbClr val="000000"/>
                          </a:solidFill>
                          <a:effectLst/>
                          <a:latin typeface="Calibri" panose="020F0502020204030204" pitchFamily="34" charset="0"/>
                        </a:rPr>
                        <a:t>Условия проведения сделки</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813697913"/>
                  </a:ext>
                </a:extLst>
              </a:tr>
              <a:tr h="529928">
                <a:tc>
                  <a:txBody>
                    <a:bodyPr/>
                    <a:lstStyle/>
                    <a:p>
                      <a:pPr algn="ctr" fontAlgn="ctr"/>
                      <a:r>
                        <a:rPr lang="ru-RU" sz="1000" b="1" i="0" u="none" strike="noStrike">
                          <a:solidFill>
                            <a:srgbClr val="000000"/>
                          </a:solidFill>
                          <a:effectLst/>
                          <a:latin typeface="Calibri" panose="020F0502020204030204" pitchFamily="34" charset="0"/>
                        </a:rPr>
                        <a:t>1</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1000" b="0" i="0" u="none" strike="noStrike" dirty="0">
                          <a:solidFill>
                            <a:srgbClr val="000000"/>
                          </a:solidFill>
                          <a:effectLst/>
                          <a:latin typeface="Calibri" panose="020F0502020204030204" pitchFamily="34" charset="0"/>
                        </a:rPr>
                        <a:t>ЗАЕМЩИК/СОЗАЕМЩИК - иностранный гражданин страны, совершающей недружественные действия</a:t>
                      </a:r>
                      <a:br>
                        <a:rPr lang="ru-RU" sz="1000" b="0" i="0" u="none" strike="noStrike" dirty="0">
                          <a:solidFill>
                            <a:srgbClr val="000000"/>
                          </a:solidFill>
                          <a:effectLst/>
                          <a:latin typeface="Calibri" panose="020F0502020204030204" pitchFamily="34" charset="0"/>
                        </a:rPr>
                      </a:br>
                      <a:endParaRPr lang="ru-RU" sz="1000" b="0" i="0" u="none" strike="noStrike" dirty="0">
                        <a:solidFill>
                          <a:srgbClr val="000000"/>
                        </a:solidFill>
                        <a:effectLst/>
                        <a:latin typeface="Calibri" panose="020F0502020204030204" pitchFamily="34" charset="0"/>
                      </a:endParaRP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1000" b="0" i="0" u="none" strike="noStrike" dirty="0">
                          <a:solidFill>
                            <a:srgbClr val="000000"/>
                          </a:solidFill>
                          <a:effectLst/>
                          <a:latin typeface="Calibri" panose="020F0502020204030204" pitchFamily="34" charset="0"/>
                        </a:rPr>
                        <a:t>1. Если ЗАЕМЩИК/СОЗАЕМЩИК является резидентом, согласно статьи 1 Федерального закона от 10.12.2003 N 173-ФЗ (ред. от 31.07.2020) "О валютном регулировании и валютном контроле" (далее – 173-ФЗ), то есть иностранным гражданином страны, совершающей недружественные действия, постоянно проживающим в Российской Федерации на основании вида на жительство РФ, для проведения сделки не требуется получение разрешения Правительственной комиссии по контролю за осуществлением иностранных инвестиций в Российской Федерации (далее – Правительственная комиссия) на предоставление кредита и заключение Кредитного договора (далее - КД). </a:t>
                      </a:r>
                      <a:br>
                        <a:rPr lang="ru-RU" sz="1000" b="0" i="0" u="none" strike="noStrike" dirty="0">
                          <a:solidFill>
                            <a:srgbClr val="000000"/>
                          </a:solidFill>
                          <a:effectLst/>
                          <a:latin typeface="Calibri" panose="020F0502020204030204" pitchFamily="34" charset="0"/>
                        </a:rPr>
                      </a:br>
                      <a:r>
                        <a:rPr lang="ru-RU" sz="1000" b="0" i="0" u="sng" strike="noStrike" dirty="0">
                          <a:solidFill>
                            <a:srgbClr val="000000"/>
                          </a:solidFill>
                          <a:effectLst/>
                          <a:latin typeface="Calibri" panose="020F0502020204030204" pitchFamily="34" charset="0"/>
                        </a:rPr>
                        <a:t>При этом, Банк не вправе принимать на обслуживание граждан Великобритании, в том числе выдавать им кредиты, ввиду введенных в отношении Банка санкций со стороны Великобритании.</a:t>
                      </a:r>
                      <a:br>
                        <a:rPr lang="ru-RU" sz="1000" b="0" i="0" u="none" strike="noStrike" dirty="0">
                          <a:solidFill>
                            <a:srgbClr val="000000"/>
                          </a:solidFill>
                          <a:effectLst/>
                          <a:latin typeface="Calibri" panose="020F0502020204030204" pitchFamily="34" charset="0"/>
                        </a:rPr>
                      </a:b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2. Если ЗАЕМЩИК/СОЗАЕМЩИК является нерезидентом согласно статьи 1  173-ФЗ, то есть иностранным гражданином страны, совершающей недружественные действия, не имеющим вида на жительство в РФ, для проведения сделки необходимо получение разрешения Правительственной комиссии </a:t>
                      </a:r>
                      <a:r>
                        <a:rPr lang="ru-RU" sz="1000" b="0" i="0" u="sng" strike="noStrike" dirty="0">
                          <a:solidFill>
                            <a:srgbClr val="000000"/>
                          </a:solidFill>
                          <a:effectLst/>
                          <a:latin typeface="Calibri" panose="020F0502020204030204" pitchFamily="34" charset="0"/>
                        </a:rPr>
                        <a:t>на предоставление кредита, заключение КД. </a:t>
                      </a:r>
                      <a:br>
                        <a:rPr lang="ru-RU" sz="1000" b="0" i="0" u="sng" strike="noStrike" dirty="0">
                          <a:solidFill>
                            <a:srgbClr val="000000"/>
                          </a:solidFill>
                          <a:effectLst/>
                          <a:latin typeface="Calibri" panose="020F0502020204030204" pitchFamily="34" charset="0"/>
                        </a:rPr>
                      </a:br>
                      <a:r>
                        <a:rPr lang="ru-RU" sz="1000" b="0" i="0" u="sng" strike="noStrike" dirty="0">
                          <a:solidFill>
                            <a:srgbClr val="000000"/>
                          </a:solidFill>
                          <a:effectLst/>
                          <a:latin typeface="Calibri" panose="020F0502020204030204" pitchFamily="34" charset="0"/>
                        </a:rPr>
                        <a:t>При этом, Банк не вправе принимать на обслуживание граждан Великобритании, в том числе выдавать им кредиты, ввиду введенных в отношении Банка санкций со стороны Великобритании.</a:t>
                      </a:r>
                    </a:p>
                    <a:p>
                      <a:pPr algn="l" fontAlgn="t"/>
                      <a:endParaRPr lang="ru-RU" sz="1000" b="0" i="0" u="none" strike="noStrike" dirty="0">
                        <a:solidFill>
                          <a:srgbClr val="000000"/>
                        </a:solidFill>
                        <a:effectLst/>
                        <a:latin typeface="Calibri" panose="020F0502020204030204" pitchFamily="34" charset="0"/>
                      </a:endParaRPr>
                    </a:p>
                  </a:txBody>
                  <a:tcPr marL="1461" marR="1461" marT="14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4437350"/>
                  </a:ext>
                </a:extLst>
              </a:tr>
              <a:tr h="919420">
                <a:tc>
                  <a:txBody>
                    <a:bodyPr/>
                    <a:lstStyle/>
                    <a:p>
                      <a:pPr algn="ctr" fontAlgn="ctr"/>
                      <a:r>
                        <a:rPr lang="ru-RU" sz="1000" b="1" i="0" u="none" strike="noStrike">
                          <a:solidFill>
                            <a:srgbClr val="000000"/>
                          </a:solidFill>
                          <a:effectLst/>
                          <a:latin typeface="Calibri" panose="020F0502020204030204" pitchFamily="34" charset="0"/>
                        </a:rPr>
                        <a:t>2</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1000" b="0" i="0" u="none" strike="noStrike" dirty="0">
                          <a:solidFill>
                            <a:srgbClr val="000000"/>
                          </a:solidFill>
                          <a:effectLst/>
                          <a:latin typeface="Calibri" panose="020F0502020204030204" pitchFamily="34" charset="0"/>
                        </a:rPr>
                        <a:t>СУПРУГ ЗАЕМЩИКА (в случае когда он не является Стороной КД) - иностранный гражданин страны, совершающей недружественные действия</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1000" b="0" i="0" u="none" strike="noStrike" dirty="0">
                          <a:solidFill>
                            <a:srgbClr val="000000"/>
                          </a:solidFill>
                          <a:effectLst/>
                          <a:latin typeface="Calibri" panose="020F0502020204030204" pitchFamily="34" charset="0"/>
                        </a:rPr>
                        <a:t>1. Если СУПРУГ ЗАЕМЩИКА является нерезидентом согласно статьи 1  173-ФЗ, то есть иностранным гражданином страны, совершающей недружественные действия, не имеющим вида на жительство в РФ, в отношении </a:t>
                      </a:r>
                      <a:r>
                        <a:rPr lang="ru-RU" sz="1000" b="0" i="0" u="sng" strike="noStrike" dirty="0">
                          <a:solidFill>
                            <a:srgbClr val="000000"/>
                          </a:solidFill>
                          <a:effectLst/>
                          <a:latin typeface="Calibri" panose="020F0502020204030204" pitchFamily="34" charset="0"/>
                        </a:rPr>
                        <a:t>приобретаемого (не принадлежащего)</a:t>
                      </a:r>
                      <a:r>
                        <a:rPr lang="ru-RU" sz="1000" b="0" i="0" u="none" strike="noStrike" dirty="0">
                          <a:solidFill>
                            <a:srgbClr val="000000"/>
                          </a:solidFill>
                          <a:effectLst/>
                          <a:latin typeface="Calibri" panose="020F0502020204030204" pitchFamily="34" charset="0"/>
                        </a:rPr>
                        <a:t> объекта недвижимости:</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Возможно заключение Брачного договора (далее - БД)/предоставление нотариального согласия на приобретение и залог без получения разрешения Правительственной комиссии при условии согласования: с нотариусом - возможности нотариального удостоверения БД/согласия и с рег. агентами Банка – возможности регистрации права собственности заемщика – гражданина РФ на основании БД/согласия. Данные согласования необходимо сохранить в ЭДК.</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Программа "Деньги в день сделки" (далее - ДДС) не применима.</a:t>
                      </a:r>
                      <a:br>
                        <a:rPr lang="ru-RU" sz="1000" b="0" i="0" u="none" strike="noStrike" dirty="0">
                          <a:solidFill>
                            <a:srgbClr val="000000"/>
                          </a:solidFill>
                          <a:effectLst/>
                          <a:latin typeface="Calibri" panose="020F0502020204030204" pitchFamily="34" charset="0"/>
                        </a:rPr>
                      </a:b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2. Если СУПРУГ ЗАЕМЩИКА и ЗАЕМЩИК являются резидентами согласно статьи 1  173-ФЗ, то есть ЗАЕМЩИК – гражданин РФ, а СУПРУГ ЗАЕМЩИКА -   иностранный гражданин страны, совершающей недружественные действия, постоянно проживающий в Российской Федерации на основании вида на жительство РФ (за исключением граждан Великобритании), в отношении </a:t>
                      </a:r>
                      <a:r>
                        <a:rPr lang="ru-RU" sz="1000" b="0" i="0" u="sng" strike="noStrike" dirty="0">
                          <a:solidFill>
                            <a:srgbClr val="000000"/>
                          </a:solidFill>
                          <a:effectLst/>
                          <a:latin typeface="Calibri" panose="020F0502020204030204" pitchFamily="34" charset="0"/>
                        </a:rPr>
                        <a:t>приобретаемого (не принадлежащего)</a:t>
                      </a:r>
                      <a:r>
                        <a:rPr lang="ru-RU" sz="1000" b="0" i="0" u="none" strike="noStrike" dirty="0">
                          <a:solidFill>
                            <a:srgbClr val="000000"/>
                          </a:solidFill>
                          <a:effectLst/>
                          <a:latin typeface="Calibri" panose="020F0502020204030204" pitchFamily="34" charset="0"/>
                        </a:rPr>
                        <a:t> объекта недвижимости: возможно заключение Брачного договора (далее - БД)/предоставление нотариального согласия на приобретение и залог без получения разрешения Правительственной комиссии.</a:t>
                      </a:r>
                      <a:br>
                        <a:rPr lang="ru-RU" sz="1000" b="0" i="0" u="none" strike="noStrike" dirty="0">
                          <a:solidFill>
                            <a:srgbClr val="000000"/>
                          </a:solidFill>
                          <a:effectLst/>
                          <a:latin typeface="Calibri" panose="020F0502020204030204" pitchFamily="34" charset="0"/>
                        </a:rPr>
                      </a:b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3. Если СУПРУГ ЗАЕМЩИКА является нерезидентом согласно статьи 1  173-ФЗ, то есть иностранным гражданином страны, совершающей недружественные действия, не имеющим вида на жительство в РФ, в отношении </a:t>
                      </a:r>
                      <a:r>
                        <a:rPr lang="ru-RU" sz="1000" b="0" i="0" u="sng" strike="noStrike" dirty="0">
                          <a:solidFill>
                            <a:srgbClr val="000000"/>
                          </a:solidFill>
                          <a:effectLst/>
                          <a:latin typeface="Calibri" panose="020F0502020204030204" pitchFamily="34" charset="0"/>
                        </a:rPr>
                        <a:t>имеющегося (принадлежащего)</a:t>
                      </a:r>
                      <a:r>
                        <a:rPr lang="ru-RU" sz="1000" b="0" i="0" u="none" strike="noStrike" dirty="0">
                          <a:solidFill>
                            <a:srgbClr val="000000"/>
                          </a:solidFill>
                          <a:effectLst/>
                          <a:latin typeface="Calibri" panose="020F0502020204030204" pitchFamily="34" charset="0"/>
                        </a:rPr>
                        <a:t> объекта недвижимости: требуется получение разрешения Правительственной комиссии на заключение БД.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Программа ДДС не применима.</a:t>
                      </a:r>
                      <a:br>
                        <a:rPr lang="ru-RU" sz="1000" b="0" i="0" u="none" strike="noStrike" dirty="0">
                          <a:solidFill>
                            <a:srgbClr val="000000"/>
                          </a:solidFill>
                          <a:effectLst/>
                          <a:latin typeface="Calibri" panose="020F0502020204030204" pitchFamily="34" charset="0"/>
                        </a:rPr>
                      </a:b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4. Если СУПРУГ ЗАЕМЩИКА и ЗАЕМЩИК являются резидентами согласно статьи 1  173-ФЗ,то есть ЗАЕМЩИК – гражданин РФ, а СУПРУГ ЗАЕМЩИКА -   иностранный гражданин страны, совершающей недружественные действия, постоянно проживающий в Российской Федерации на основании вида на жительство РФ,  в отношении </a:t>
                      </a:r>
                      <a:r>
                        <a:rPr lang="ru-RU" sz="1000" b="0" i="0" u="sng" strike="noStrike" dirty="0">
                          <a:solidFill>
                            <a:srgbClr val="000000"/>
                          </a:solidFill>
                          <a:effectLst/>
                          <a:latin typeface="Calibri" panose="020F0502020204030204" pitchFamily="34" charset="0"/>
                        </a:rPr>
                        <a:t>имеющегося (принадлежащего)</a:t>
                      </a:r>
                      <a:r>
                        <a:rPr lang="ru-RU" sz="1000" b="0" i="0" u="none" strike="noStrike" dirty="0">
                          <a:solidFill>
                            <a:srgbClr val="000000"/>
                          </a:solidFill>
                          <a:effectLst/>
                          <a:latin typeface="Calibri" panose="020F0502020204030204" pitchFamily="34" charset="0"/>
                        </a:rPr>
                        <a:t> объекта недвижимости: не требуется получение разрешения Правительственной комиссии на заключение БД.  </a:t>
                      </a:r>
                    </a:p>
                    <a:p>
                      <a:pPr algn="l" fontAlgn="t"/>
                      <a:endParaRPr lang="ru-RU" sz="1000" b="0" i="0" u="none" strike="noStrike" dirty="0">
                        <a:solidFill>
                          <a:srgbClr val="000000"/>
                        </a:solidFill>
                        <a:effectLst/>
                        <a:latin typeface="Calibri" panose="020F0502020204030204" pitchFamily="34" charset="0"/>
                      </a:endParaRPr>
                    </a:p>
                  </a:txBody>
                  <a:tcPr marL="1461" marR="1461" marT="14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4939730"/>
                  </a:ext>
                </a:extLst>
              </a:tr>
              <a:tr h="660487">
                <a:tc>
                  <a:txBody>
                    <a:bodyPr/>
                    <a:lstStyle/>
                    <a:p>
                      <a:pPr algn="ctr" fontAlgn="ctr"/>
                      <a:r>
                        <a:rPr lang="ru-RU" sz="1000" b="1" i="0" u="none" strike="noStrike">
                          <a:solidFill>
                            <a:srgbClr val="000000"/>
                          </a:solidFill>
                          <a:effectLst/>
                          <a:latin typeface="Calibri" panose="020F0502020204030204" pitchFamily="34" charset="0"/>
                        </a:rPr>
                        <a:t>3</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1000" b="0" i="0" u="none" strike="noStrike" dirty="0">
                          <a:solidFill>
                            <a:srgbClr val="000000"/>
                          </a:solidFill>
                          <a:effectLst/>
                          <a:latin typeface="Calibri" panose="020F0502020204030204" pitchFamily="34" charset="0"/>
                        </a:rPr>
                        <a:t>ЗАЕМЩИК - иностранный гражданин страны, НЕ  совершающей недружественные действия</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effectLst/>
                          <a:latin typeface="Calibri" panose="020F0502020204030204" pitchFamily="34" charset="0"/>
                        </a:rPr>
                        <a:t>При проведении расчетов по сделкам с иностранными гражданами стран, не совершающих недружественные действия, должны соблюдаться требования валютного законодательства Российской Федерации для валютных резидентов и нерезидентов согласно  173-ФЗ.</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Кроме того, виды расчетов по сделке, включая способ оплаты ПВ или аванса, может быть установлен требованием Банка для </a:t>
                      </a:r>
                      <a:r>
                        <a:rPr lang="ru-RU" sz="1000" b="0" i="0" u="none" strike="noStrike" dirty="0" err="1">
                          <a:solidFill>
                            <a:srgbClr val="000000"/>
                          </a:solidFill>
                          <a:effectLst/>
                          <a:latin typeface="Calibri" panose="020F0502020204030204" pitchFamily="34" charset="0"/>
                        </a:rPr>
                        <a:t>высокорискового</a:t>
                      </a:r>
                      <a:r>
                        <a:rPr lang="ru-RU" sz="1000" b="0" i="0" u="none" strike="noStrike" dirty="0">
                          <a:solidFill>
                            <a:srgbClr val="000000"/>
                          </a:solidFill>
                          <a:effectLst/>
                          <a:latin typeface="Calibri" panose="020F0502020204030204" pitchFamily="34" charset="0"/>
                        </a:rPr>
                        <a:t> </a:t>
                      </a:r>
                      <a:r>
                        <a:rPr lang="ru-RU" sz="1000" b="0" i="0" u="none" strike="noStrike" dirty="0" err="1">
                          <a:solidFill>
                            <a:srgbClr val="000000"/>
                          </a:solidFill>
                          <a:effectLst/>
                          <a:latin typeface="Calibri" panose="020F0502020204030204" pitchFamily="34" charset="0"/>
                        </a:rPr>
                        <a:t>подсегмента</a:t>
                      </a:r>
                      <a:r>
                        <a:rPr lang="ru-RU" sz="1000" b="0" i="0" u="none" strike="noStrike" dirty="0">
                          <a:solidFill>
                            <a:srgbClr val="000000"/>
                          </a:solidFill>
                          <a:effectLst/>
                          <a:latin typeface="Calibri" panose="020F0502020204030204" pitchFamily="34" charset="0"/>
                        </a:rPr>
                        <a:t> заемщиков-иностранных граждан: форма расчетов - безналичная (аккредитив/счет </a:t>
                      </a:r>
                      <a:r>
                        <a:rPr lang="ru-RU" sz="1000" b="0" i="0" u="none" strike="noStrike" dirty="0" err="1">
                          <a:solidFill>
                            <a:srgbClr val="000000"/>
                          </a:solidFill>
                          <a:effectLst/>
                          <a:latin typeface="Calibri" panose="020F0502020204030204" pitchFamily="34" charset="0"/>
                        </a:rPr>
                        <a:t>эскроу</a:t>
                      </a:r>
                      <a:r>
                        <a:rPr lang="ru-RU" sz="1000" b="0" i="0" u="none" strike="noStrike" dirty="0">
                          <a:solidFill>
                            <a:srgbClr val="000000"/>
                          </a:solidFill>
                          <a:effectLst/>
                          <a:latin typeface="Calibri" panose="020F0502020204030204" pitchFamily="34" charset="0"/>
                        </a:rPr>
                        <a:t>/безналичный перевод средств продавцу при выдаче кредита после гос. регистрации).</a:t>
                      </a:r>
                    </a:p>
                    <a:p>
                      <a:pPr algn="l" fontAlgn="t"/>
                      <a:endParaRPr lang="ru-RU" sz="1000" b="0" i="0" u="none" strike="noStrike" dirty="0">
                        <a:solidFill>
                          <a:srgbClr val="000000"/>
                        </a:solidFill>
                        <a:effectLst/>
                        <a:latin typeface="Calibri" panose="020F0502020204030204" pitchFamily="34" charset="0"/>
                      </a:endParaRPr>
                    </a:p>
                  </a:txBody>
                  <a:tcPr marL="1461" marR="1461" marT="14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63223"/>
                  </a:ext>
                </a:extLst>
              </a:tr>
            </a:tbl>
          </a:graphicData>
        </a:graphic>
      </p:graphicFrame>
    </p:spTree>
    <p:extLst>
      <p:ext uri="{BB962C8B-B14F-4D97-AF65-F5344CB8AC3E}">
        <p14:creationId xmlns:p14="http://schemas.microsoft.com/office/powerpoint/2010/main" val="631096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608B1AC0-67D6-AB27-24A0-00A77B8ABF5B}"/>
              </a:ext>
            </a:extLst>
          </p:cNvPr>
          <p:cNvGraphicFramePr>
            <a:graphicFrameLocks noGrp="1"/>
          </p:cNvGraphicFramePr>
          <p:nvPr>
            <p:extLst>
              <p:ext uri="{D42A27DB-BD31-4B8C-83A1-F6EECF244321}">
                <p14:modId xmlns:p14="http://schemas.microsoft.com/office/powerpoint/2010/main" val="1164971189"/>
              </p:ext>
            </p:extLst>
          </p:nvPr>
        </p:nvGraphicFramePr>
        <p:xfrm>
          <a:off x="175081" y="173759"/>
          <a:ext cx="10341650" cy="4574922"/>
        </p:xfrm>
        <a:graphic>
          <a:graphicData uri="http://schemas.openxmlformats.org/drawingml/2006/table">
            <a:tbl>
              <a:tblPr/>
              <a:tblGrid>
                <a:gridCol w="314425">
                  <a:extLst>
                    <a:ext uri="{9D8B030D-6E8A-4147-A177-3AD203B41FA5}">
                      <a16:colId xmlns:a16="http://schemas.microsoft.com/office/drawing/2014/main" val="1090510367"/>
                    </a:ext>
                  </a:extLst>
                </a:gridCol>
                <a:gridCol w="2047009">
                  <a:extLst>
                    <a:ext uri="{9D8B030D-6E8A-4147-A177-3AD203B41FA5}">
                      <a16:colId xmlns:a16="http://schemas.microsoft.com/office/drawing/2014/main" val="3746512297"/>
                    </a:ext>
                  </a:extLst>
                </a:gridCol>
                <a:gridCol w="7980216">
                  <a:extLst>
                    <a:ext uri="{9D8B030D-6E8A-4147-A177-3AD203B41FA5}">
                      <a16:colId xmlns:a16="http://schemas.microsoft.com/office/drawing/2014/main" val="1621020291"/>
                    </a:ext>
                  </a:extLst>
                </a:gridCol>
              </a:tblGrid>
              <a:tr h="907352">
                <a:tc>
                  <a:txBody>
                    <a:bodyPr/>
                    <a:lstStyle/>
                    <a:p>
                      <a:pPr algn="ctr" fontAlgn="ctr"/>
                      <a:r>
                        <a:rPr lang="ru-RU" sz="1000" b="1" i="0" u="none" strike="noStrike" dirty="0">
                          <a:solidFill>
                            <a:srgbClr val="000000"/>
                          </a:solidFill>
                          <a:effectLst/>
                          <a:latin typeface="Calibri" panose="020F0502020204030204" pitchFamily="34" charset="0"/>
                        </a:rPr>
                        <a:t>4</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1000" b="0" i="0" u="none" strike="noStrike" dirty="0">
                          <a:solidFill>
                            <a:srgbClr val="000000"/>
                          </a:solidFill>
                          <a:effectLst/>
                          <a:latin typeface="Calibri" panose="020F0502020204030204" pitchFamily="34" charset="0"/>
                        </a:rPr>
                        <a:t>ПРОДАВЕЦ/альтернативный ПРОДАВЕЦ - </a:t>
                      </a:r>
                      <a:r>
                        <a:rPr lang="ru-RU" sz="1000" b="0" i="0" u="none" strike="noStrike" dirty="0" err="1">
                          <a:solidFill>
                            <a:srgbClr val="000000"/>
                          </a:solidFill>
                          <a:effectLst/>
                          <a:latin typeface="Calibri" panose="020F0502020204030204" pitchFamily="34" charset="0"/>
                        </a:rPr>
                        <a:t>физ.лицо</a:t>
                      </a:r>
                      <a:r>
                        <a:rPr lang="ru-RU" sz="1000" b="0" i="0" u="none" strike="noStrike" dirty="0">
                          <a:solidFill>
                            <a:srgbClr val="000000"/>
                          </a:solidFill>
                          <a:effectLst/>
                          <a:latin typeface="Calibri" panose="020F0502020204030204" pitchFamily="34" charset="0"/>
                        </a:rPr>
                        <a:t>, иностранный гражданин страны, совершающей недружественные действия </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1000" b="0" i="0" u="none" strike="noStrike" dirty="0">
                          <a:solidFill>
                            <a:srgbClr val="000000"/>
                          </a:solidFill>
                          <a:effectLst/>
                          <a:latin typeface="Calibri" panose="020F0502020204030204" pitchFamily="34" charset="0"/>
                        </a:rPr>
                        <a:t>1. В случае, если ПРОДАВЕЦ/альтернативный ПРОДАВЕЦ, является резидентом, согласно статьи 1  173-ФЗ, то есть иностранным гражданином страны, совершающей недружественные действия, постоянно проживающим в Российской Федерации на основании вида на жительство РФ, сделка (операция), направленная на отчуждение недвижимого имущества </a:t>
                      </a:r>
                      <a:r>
                        <a:rPr lang="ru-RU" sz="1000" b="0" i="0" u="sng" strike="noStrike" dirty="0">
                          <a:solidFill>
                            <a:srgbClr val="000000"/>
                          </a:solidFill>
                          <a:effectLst/>
                          <a:latin typeface="Calibri" panose="020F0502020204030204" pitchFamily="34" charset="0"/>
                        </a:rPr>
                        <a:t>осуществляется без использования счетов типа «С».</a:t>
                      </a:r>
                      <a:br>
                        <a:rPr lang="ru-RU" sz="1000" b="0" i="0" u="none" strike="noStrike" dirty="0">
                          <a:solidFill>
                            <a:srgbClr val="000000"/>
                          </a:solidFill>
                          <a:effectLst/>
                          <a:latin typeface="Calibri" panose="020F0502020204030204" pitchFamily="34" charset="0"/>
                        </a:rPr>
                      </a:b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2. Проведение сделок, направленных на отчуждение недвижимого имущества нерезидентом согласно статьи 1  173-ФЗ, то есть иностранным гражданином страны, совершающей недружественные действия, не имеющим вида на жительство в РФ, возможно при условии проведения расчетов с использованием счета типа «С».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Однако списать денежные средства, полученные от продажи (отчуждения) недвижимого имущества со счета типа «С», можно будет только по основаниям, предусмотренным решением Совета директоров Банка России от 24.06.2022 (например, на уплату налогов, комиссий банку, осуществляющему обслуживание, на проведение переводов на счета типа «С» (брокерские, торговые и пр.)). </a:t>
                      </a:r>
                      <a:br>
                        <a:rPr lang="ru-RU" sz="1000" b="0" i="0" u="none" strike="noStrike" dirty="0">
                          <a:solidFill>
                            <a:srgbClr val="000000"/>
                          </a:solidFill>
                          <a:effectLst/>
                          <a:latin typeface="Calibri" panose="020F0502020204030204" pitchFamily="34" charset="0"/>
                        </a:rPr>
                      </a:br>
                      <a:br>
                        <a:rPr lang="ru-RU" sz="1000" b="0" i="0" u="none" strike="noStrike" dirty="0">
                          <a:solidFill>
                            <a:srgbClr val="000000"/>
                          </a:solidFill>
                          <a:effectLst/>
                          <a:latin typeface="Calibri" panose="020F0502020204030204" pitchFamily="34" charset="0"/>
                        </a:rPr>
                      </a:br>
                      <a:r>
                        <a:rPr lang="ru-RU" sz="1000" b="0" i="0" u="sng" strike="noStrike" dirty="0">
                          <a:solidFill>
                            <a:srgbClr val="000000"/>
                          </a:solidFill>
                          <a:effectLst/>
                          <a:latin typeface="Calibri" panose="020F0502020204030204" pitchFamily="34" charset="0"/>
                        </a:rPr>
                        <a:t>При этом, режим счета типа «С»  не предусматривает возможность переводов денежных средств на расчетные счета таких нерезидентов, то есть иные операции по списанию денежных средств со счетов типа «С», не предусмотренные режимом счета, запрещены, и выдача разрешения на их проведение не предусмотрена.</a:t>
                      </a:r>
                      <a:br>
                        <a:rPr lang="ru-RU" sz="1000" b="0" i="0" u="none" strike="noStrike" dirty="0">
                          <a:solidFill>
                            <a:srgbClr val="FF0000"/>
                          </a:solidFill>
                          <a:effectLst/>
                          <a:latin typeface="Calibri" panose="020F0502020204030204" pitchFamily="34" charset="0"/>
                        </a:rPr>
                      </a:br>
                      <a:br>
                        <a:rPr lang="ru-RU" sz="1000" b="0" i="0" u="none" strike="noStrike" dirty="0">
                          <a:solidFill>
                            <a:srgbClr val="FF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3. Если ПРОДАВЕЦ/альтернативный ПРОДАВЕЦ, является нерезидентом, из текста Договора приобретения прав (далее - ДПП) обязательно должно следовать, что счет, на который зачисляются денежные средства от продажи (отчуждения) недвижимости, является счетом типа «С». Указание номера счета типа «С» не является обязательным условием ДПП, но наличие номера счета типа «С» в тексте ДПП приветствуется.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В Чек-лист обязательных пунктов ДКП добавлен пункт 19: требования по описанию расчетов в ДКП с использованием счета типа «С».</a:t>
                      </a:r>
                    </a:p>
                    <a:p>
                      <a:pPr algn="l" fontAlgn="t"/>
                      <a:endParaRPr lang="ru-RU" sz="1000" b="0" i="0" u="none" strike="noStrike" dirty="0">
                        <a:solidFill>
                          <a:srgbClr val="000000"/>
                        </a:solidFill>
                        <a:effectLst/>
                        <a:latin typeface="Calibri" panose="020F0502020204030204" pitchFamily="34" charset="0"/>
                      </a:endParaRPr>
                    </a:p>
                  </a:txBody>
                  <a:tcPr marL="1461" marR="1461" marT="14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34524035"/>
                  </a:ext>
                </a:extLst>
              </a:tr>
              <a:tr h="447641">
                <a:tc>
                  <a:txBody>
                    <a:bodyPr/>
                    <a:lstStyle/>
                    <a:p>
                      <a:pPr algn="ctr" fontAlgn="ctr"/>
                      <a:r>
                        <a:rPr lang="ru-RU" sz="1000" b="1" i="0" u="none" strike="noStrike">
                          <a:solidFill>
                            <a:srgbClr val="000000"/>
                          </a:solidFill>
                          <a:effectLst/>
                          <a:latin typeface="Calibri" panose="020F0502020204030204" pitchFamily="34" charset="0"/>
                        </a:rPr>
                        <a:t>5</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1000" b="0" i="0" u="none" strike="noStrike" dirty="0">
                          <a:solidFill>
                            <a:srgbClr val="000000"/>
                          </a:solidFill>
                          <a:effectLst/>
                          <a:latin typeface="Calibri" panose="020F0502020204030204" pitchFamily="34" charset="0"/>
                        </a:rPr>
                        <a:t>Супруг ПРОДАВЦА (гражданина РФ) - иностранный гражданин страны, совершающей недружественные действия, не являющийся резидентом</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1000" b="0" i="0" u="none" strike="noStrike" dirty="0">
                          <a:solidFill>
                            <a:srgbClr val="000000"/>
                          </a:solidFill>
                          <a:effectLst/>
                          <a:latin typeface="Calibri" panose="020F0502020204030204" pitchFamily="34" charset="0"/>
                        </a:rPr>
                        <a:t>Для проведения сделки с ПРОДАВЦОМ - гражданином РФ по отчуждению недвижимого имущества, приобретенного в браке с  иностранным гражданином страны, совершающей недружественные действия, и являющимся нерезидентом согласно статьи 1  173-ФЗ, то есть иностранным гражданином страны, совершающей недружественные действия, не имеющим вида на жительство в РФ, необходимо оформление Брачного договора,  в котором отражено, что отчуждаемое недвижимое имущество является личной собственностью супруга-гражданина РФ (в таком случае для проведения расчетов не требуется использование счета типа «С»).</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Проведение сделки возможно при условии получения согласования: с нотариусом - возможности нотариального удостоверения БД и с рег. агентами Банка – возможности регистрации перехода права собственности на имя заемщика, а также принятия страховой компанией на страхование без исключений из страхового покрытия. Данные согласования необходимо сохранить в ЭДК.</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Программа ДДС не применима.</a:t>
                      </a:r>
                    </a:p>
                    <a:p>
                      <a:pPr algn="l" fontAlgn="t"/>
                      <a:endParaRPr lang="ru-RU" sz="1000" b="0" i="0" u="none" strike="noStrike" dirty="0">
                        <a:solidFill>
                          <a:srgbClr val="000000"/>
                        </a:solidFill>
                        <a:effectLst/>
                        <a:latin typeface="Calibri" panose="020F0502020204030204" pitchFamily="34" charset="0"/>
                      </a:endParaRP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5227279"/>
                  </a:ext>
                </a:extLst>
              </a:tr>
            </a:tbl>
          </a:graphicData>
        </a:graphic>
      </p:graphicFrame>
    </p:spTree>
    <p:extLst>
      <p:ext uri="{BB962C8B-B14F-4D97-AF65-F5344CB8AC3E}">
        <p14:creationId xmlns:p14="http://schemas.microsoft.com/office/powerpoint/2010/main" val="2354464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35A31553-202B-4CEE-38AC-9194A8B55ABA}"/>
              </a:ext>
            </a:extLst>
          </p:cNvPr>
          <p:cNvGraphicFramePr>
            <a:graphicFrameLocks noGrp="1"/>
          </p:cNvGraphicFramePr>
          <p:nvPr>
            <p:extLst>
              <p:ext uri="{D42A27DB-BD31-4B8C-83A1-F6EECF244321}">
                <p14:modId xmlns:p14="http://schemas.microsoft.com/office/powerpoint/2010/main" val="3687788706"/>
              </p:ext>
            </p:extLst>
          </p:nvPr>
        </p:nvGraphicFramePr>
        <p:xfrm>
          <a:off x="175081" y="152978"/>
          <a:ext cx="10341650" cy="7011861"/>
        </p:xfrm>
        <a:graphic>
          <a:graphicData uri="http://schemas.openxmlformats.org/drawingml/2006/table">
            <a:tbl>
              <a:tblPr/>
              <a:tblGrid>
                <a:gridCol w="323683">
                  <a:extLst>
                    <a:ext uri="{9D8B030D-6E8A-4147-A177-3AD203B41FA5}">
                      <a16:colId xmlns:a16="http://schemas.microsoft.com/office/drawing/2014/main" val="1531358663"/>
                    </a:ext>
                  </a:extLst>
                </a:gridCol>
                <a:gridCol w="1787236">
                  <a:extLst>
                    <a:ext uri="{9D8B030D-6E8A-4147-A177-3AD203B41FA5}">
                      <a16:colId xmlns:a16="http://schemas.microsoft.com/office/drawing/2014/main" val="2776096099"/>
                    </a:ext>
                  </a:extLst>
                </a:gridCol>
                <a:gridCol w="8230731">
                  <a:extLst>
                    <a:ext uri="{9D8B030D-6E8A-4147-A177-3AD203B41FA5}">
                      <a16:colId xmlns:a16="http://schemas.microsoft.com/office/drawing/2014/main" val="99573028"/>
                    </a:ext>
                  </a:extLst>
                </a:gridCol>
              </a:tblGrid>
              <a:tr h="1497989">
                <a:tc>
                  <a:txBody>
                    <a:bodyPr/>
                    <a:lstStyle/>
                    <a:p>
                      <a:pPr algn="ctr" fontAlgn="ctr"/>
                      <a:r>
                        <a:rPr lang="ru-RU" sz="1000" b="1" i="0" u="none" strike="noStrike" dirty="0">
                          <a:solidFill>
                            <a:srgbClr val="000000"/>
                          </a:solidFill>
                          <a:effectLst/>
                          <a:latin typeface="Calibri" panose="020F0502020204030204" pitchFamily="34" charset="0"/>
                        </a:rPr>
                        <a:t>6</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t"/>
                      <a:r>
                        <a:rPr lang="ru-RU" sz="1000" b="0" i="0" u="none" strike="noStrike" dirty="0">
                          <a:solidFill>
                            <a:srgbClr val="000000"/>
                          </a:solidFill>
                          <a:effectLst/>
                          <a:latin typeface="Calibri" panose="020F0502020204030204" pitchFamily="34" charset="0"/>
                        </a:rPr>
                        <a:t>ПРОДАВЕЦ -  юридическое лицо</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28600" indent="-228600" algn="l" fontAlgn="t">
                        <a:buAutoNum type="arabicPeriod"/>
                      </a:pPr>
                      <a:r>
                        <a:rPr lang="ru-RU" sz="1000" b="0" i="0" u="none" strike="noStrike" dirty="0">
                          <a:solidFill>
                            <a:srgbClr val="000000"/>
                          </a:solidFill>
                          <a:effectLst/>
                          <a:latin typeface="Calibri" panose="020F0502020204030204" pitchFamily="34" charset="0"/>
                        </a:rPr>
                        <a:t>Нерезидент РФ/резидент страны, НЕ совершающей недружественные действия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От ПРОДАВЦА - юр. лица, резидента страны, НЕ совершающей недружественные действия, получение </a:t>
                      </a:r>
                      <a:r>
                        <a:rPr lang="ru-RU" sz="1000" b="0" i="0" u="sng" strike="noStrike" dirty="0">
                          <a:solidFill>
                            <a:srgbClr val="000000"/>
                          </a:solidFill>
                          <a:effectLst/>
                          <a:latin typeface="Calibri" panose="020F0502020204030204" pitchFamily="34" charset="0"/>
                        </a:rPr>
                        <a:t>разрешения Правительственной комиссии на заключение договора купли - продажи не требуется</a:t>
                      </a:r>
                      <a:r>
                        <a:rPr lang="ru-RU" sz="1000" b="0" i="0" u="none" strike="noStrike" dirty="0">
                          <a:solidFill>
                            <a:srgbClr val="000000"/>
                          </a:solidFill>
                          <a:effectLst/>
                          <a:latin typeface="Calibri" panose="020F0502020204030204" pitchFamily="34" charset="0"/>
                        </a:rPr>
                        <a:t>.</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2. Нерезидент РФ/резидент страны, совершающей недружественные действия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Разрешено осуществление резидентами сделок, влекущих за собой возникновение права собственности на недвижимое имущество, отчуждаемое юридическими лицами, являющимися иностранными лицами, связанными с иностранными государствами, которые совершают в отношении российских юридических и физических лиц недружественные действия, и (или) лицами, которые находятся под контролем указанных иностранных лиц и местом регистрации которых не является Российская Федерация, при условии, что проведение расчетов по таким сделкам (операциям) осуществляется с использованием счета типа «С» (то есть отдельных решений Комиссии о проведении каждой сделки не требуется при условии проведения расчетов по сделке с использованием счета типа «С»).</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3. Указом Президента РФ от 05.03.2022 N 95 "О временном порядке исполнения обязательств перед некоторыми иностранными кредиторами" предусмотрены исключения,  лицами иностранных государств, совершающих в отношении Российской Федерации, российских юридических лиц и физических лиц недружественные действия, не признаются лица, отвечающие одновременно следующим требованиям (на них не распространяются ограничения, предусмотренные Указом 81):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а) они находятся под контролем российских юр. лиц или физических лиц (конечными бенефициарами являются РФ, российские юридические лица или физические лица), в том числе в случае, если этот контроль осуществляется через иностранные юр. лица, связанные с иностранными государствами, совершающими недружественные действия;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б) информация о контроле над ними раскрыта российскими юр. лицами или физическими лицами, названными в подпункте "а" настоящего пункта, налоговым органам РФ в соответствии с требованиями законодательства РФ.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4. В решении Правительственной комиссии № 30 содержатся исключения для ПРОДАВЦОВ - юр. лиц, резидентов РФ с долей участия иностранных лиц страны, совершающей недружественные действия, а именно:</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Юр. лицам-резидентам РФ (с определенной долей участия в них иностранных лиц страны, совершающей недружественные действия) разрешается отчуждать резидентам недвижимое имущество без получения разрешения Правительственной комиссии о проведении сделки, также использование счета типа «С» для проведения расчетов по сделке не требуется.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Доля участия иностранных лиц страны, совершающей недружественные действия, в юр. лице - резиденте РФ должна составлять: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для публичных акционерных обществ – не более  50%  минус  1 акция;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для непубличных акционерных обществ – не более  25%  минус  1 акция;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для обществ с ограниченной ответственностью – не более  25%  минус  1 голос.</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5. Разрешено отчуждение резидентам объектов недвижимости, реализуемых на торгах и принадлежащих резидентам-</a:t>
                      </a:r>
                      <a:r>
                        <a:rPr lang="ru-RU" sz="1000" b="0" i="0" u="none" strike="noStrike" dirty="0" err="1">
                          <a:solidFill>
                            <a:srgbClr val="000000"/>
                          </a:solidFill>
                          <a:effectLst/>
                          <a:latin typeface="Calibri" panose="020F0502020204030204" pitchFamily="34" charset="0"/>
                        </a:rPr>
                        <a:t>юр.лицам</a:t>
                      </a:r>
                      <a:r>
                        <a:rPr lang="ru-RU" sz="1000" b="0" i="0" u="none" strike="noStrike" dirty="0">
                          <a:solidFill>
                            <a:srgbClr val="000000"/>
                          </a:solidFill>
                          <a:effectLst/>
                          <a:latin typeface="Calibri" panose="020F0502020204030204" pitchFamily="34" charset="0"/>
                        </a:rPr>
                        <a:t>, которые являются банкротами и находятся под контролем иностранных лиц, связанных с иностранными недружественными государствами. Отдельных решений Комиссии о проведении каждой сделки не требуется. Использование счета типа «С» для зачисления денежных средств, полученных от сделки, в этом случае не требуется.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То есть резидент-</a:t>
                      </a:r>
                      <a:r>
                        <a:rPr lang="ru-RU" sz="1000" b="0" i="0" u="none" strike="noStrike" dirty="0" err="1">
                          <a:solidFill>
                            <a:srgbClr val="000000"/>
                          </a:solidFill>
                          <a:effectLst/>
                          <a:latin typeface="Calibri" panose="020F0502020204030204" pitchFamily="34" charset="0"/>
                        </a:rPr>
                        <a:t>юр.лицо</a:t>
                      </a:r>
                      <a:r>
                        <a:rPr lang="ru-RU" sz="1000" b="0" i="0" u="none" strike="noStrike" dirty="0">
                          <a:solidFill>
                            <a:srgbClr val="000000"/>
                          </a:solidFill>
                          <a:effectLst/>
                          <a:latin typeface="Calibri" panose="020F0502020204030204" pitchFamily="34" charset="0"/>
                        </a:rPr>
                        <a:t>, находящееся под контролем иностранных лиц, связанных с иностранными недружественными государствами, должно одновременно:</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быть банкротом и реализовывать принадлежащий ему объект недвижимости через торги;</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не соответствовать критериям «подконтрольности», а именно:</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доля прямого и (или) косвенного участия в уставном капитале которых иностранных лиц, связанных с иностранными государствами, которые совершают в отношении российских юридических и физических лиц недружественные действия, либо находящихся под контролем указанных лиц составляет: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для публичных акционерных обществ – более 50% минус 1 акция;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для непубличных акционерных обществ – более 25% минус 1 акция;</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для обществ с ограниченной ответственностью – более 25% минус 1 голос.</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Резидентам-</a:t>
                      </a:r>
                      <a:r>
                        <a:rPr lang="ru-RU" sz="1000" b="0" i="0" u="none" strike="noStrike" dirty="0" err="1">
                          <a:solidFill>
                            <a:srgbClr val="000000"/>
                          </a:solidFill>
                          <a:effectLst/>
                          <a:latin typeface="Calibri" panose="020F0502020204030204" pitchFamily="34" charset="0"/>
                        </a:rPr>
                        <a:t>юр.лицам</a:t>
                      </a:r>
                      <a:r>
                        <a:rPr lang="ru-RU" sz="1000" b="0" i="0" u="none" strike="noStrike" dirty="0">
                          <a:solidFill>
                            <a:srgbClr val="000000"/>
                          </a:solidFill>
                          <a:effectLst/>
                          <a:latin typeface="Calibri" panose="020F0502020204030204" pitchFamily="34" charset="0"/>
                        </a:rPr>
                        <a:t>, которые находятся под контролем иностранных лиц, связанных с иностранными недружественными государствами, и соответствуют установленным критериям, разрешено проводить сделки даже, если они не являются банкротами и не реализуют недвижимое имущество на торгах.</a:t>
                      </a:r>
                    </a:p>
                    <a:p>
                      <a:pPr marL="0" indent="0" algn="l" fontAlgn="t">
                        <a:buNone/>
                      </a:pPr>
                      <a:r>
                        <a:rPr lang="ru-RU" sz="1000" b="0" i="0" u="none" strike="noStrike" dirty="0">
                          <a:solidFill>
                            <a:srgbClr val="000000"/>
                          </a:solidFill>
                          <a:effectLst/>
                          <a:latin typeface="Calibri" panose="020F0502020204030204" pitchFamily="34" charset="0"/>
                        </a:rPr>
                        <a:t>  </a:t>
                      </a:r>
                    </a:p>
                  </a:txBody>
                  <a:tcPr marL="1461" marR="1461" marT="14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116188"/>
                  </a:ext>
                </a:extLst>
              </a:tr>
            </a:tbl>
          </a:graphicData>
        </a:graphic>
      </p:graphicFrame>
    </p:spTree>
    <p:extLst>
      <p:ext uri="{BB962C8B-B14F-4D97-AF65-F5344CB8AC3E}">
        <p14:creationId xmlns:p14="http://schemas.microsoft.com/office/powerpoint/2010/main" val="2291092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2E86B6A-11DC-713E-13B6-1A4024DF9B87}"/>
              </a:ext>
            </a:extLst>
          </p:cNvPr>
          <p:cNvGraphicFramePr>
            <a:graphicFrameLocks noGrp="1"/>
          </p:cNvGraphicFramePr>
          <p:nvPr>
            <p:extLst>
              <p:ext uri="{D42A27DB-BD31-4B8C-83A1-F6EECF244321}">
                <p14:modId xmlns:p14="http://schemas.microsoft.com/office/powerpoint/2010/main" val="27898239"/>
              </p:ext>
            </p:extLst>
          </p:nvPr>
        </p:nvGraphicFramePr>
        <p:xfrm>
          <a:off x="175081" y="163368"/>
          <a:ext cx="10341650" cy="7281168"/>
        </p:xfrm>
        <a:graphic>
          <a:graphicData uri="http://schemas.openxmlformats.org/drawingml/2006/table">
            <a:tbl>
              <a:tblPr/>
              <a:tblGrid>
                <a:gridCol w="323683">
                  <a:extLst>
                    <a:ext uri="{9D8B030D-6E8A-4147-A177-3AD203B41FA5}">
                      <a16:colId xmlns:a16="http://schemas.microsoft.com/office/drawing/2014/main" val="850016057"/>
                    </a:ext>
                  </a:extLst>
                </a:gridCol>
                <a:gridCol w="1787236">
                  <a:extLst>
                    <a:ext uri="{9D8B030D-6E8A-4147-A177-3AD203B41FA5}">
                      <a16:colId xmlns:a16="http://schemas.microsoft.com/office/drawing/2014/main" val="197499571"/>
                    </a:ext>
                  </a:extLst>
                </a:gridCol>
                <a:gridCol w="8230731">
                  <a:extLst>
                    <a:ext uri="{9D8B030D-6E8A-4147-A177-3AD203B41FA5}">
                      <a16:colId xmlns:a16="http://schemas.microsoft.com/office/drawing/2014/main" val="1139398885"/>
                    </a:ext>
                  </a:extLst>
                </a:gridCol>
              </a:tblGrid>
              <a:tr h="188711">
                <a:tc>
                  <a:txBody>
                    <a:bodyPr/>
                    <a:lstStyle/>
                    <a:p>
                      <a:pPr algn="ctr" fontAlgn="ctr"/>
                      <a:r>
                        <a:rPr lang="ru-RU" sz="900" b="1" i="0" u="none" strike="noStrike" dirty="0">
                          <a:solidFill>
                            <a:srgbClr val="000000"/>
                          </a:solidFill>
                          <a:effectLst/>
                          <a:latin typeface="Calibri" panose="020F0502020204030204" pitchFamily="34" charset="0"/>
                        </a:rPr>
                        <a:t>7</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dirty="0">
                          <a:solidFill>
                            <a:srgbClr val="000000"/>
                          </a:solidFill>
                          <a:effectLst/>
                          <a:latin typeface="Calibri" panose="020F0502020204030204" pitchFamily="34" charset="0"/>
                        </a:rPr>
                        <a:t>ДВОЙНОЕ ГРАЖДАНСТВО: РФ + иностранное недружественное государство</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effectLst/>
                          <a:latin typeface="Calibri" panose="020F0502020204030204" pitchFamily="34" charset="0"/>
                        </a:rPr>
                        <a:t>Гражданин РФ, имеющий также иное гражданство, рассматривается только как резидент - гражданин РФ.</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Ограничения, предусмотренные Указом 81, не применяются.</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5505089"/>
                  </a:ext>
                </a:extLst>
              </a:tr>
              <a:tr h="337926">
                <a:tc>
                  <a:txBody>
                    <a:bodyPr/>
                    <a:lstStyle/>
                    <a:p>
                      <a:pPr algn="ctr" fontAlgn="ctr"/>
                      <a:r>
                        <a:rPr lang="ru-RU" sz="900" b="1" i="0" u="none" strike="noStrike">
                          <a:solidFill>
                            <a:srgbClr val="000000"/>
                          </a:solidFill>
                          <a:effectLst/>
                          <a:latin typeface="Calibri" panose="020F0502020204030204" pitchFamily="34" charset="0"/>
                        </a:rPr>
                        <a:t>8</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a:solidFill>
                            <a:srgbClr val="000000"/>
                          </a:solidFill>
                          <a:effectLst/>
                          <a:latin typeface="Calibri" panose="020F0502020204030204" pitchFamily="34" charset="0"/>
                        </a:rPr>
                        <a:t>ДВОЙНОЕ ГРАЖДАНСТВО: иностранное недружественное государство + иностранное дружественное государство</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900" b="0" i="0" u="none" strike="noStrike" dirty="0">
                          <a:solidFill>
                            <a:srgbClr val="000000"/>
                          </a:solidFill>
                          <a:effectLst/>
                          <a:latin typeface="Calibri" panose="020F0502020204030204" pitchFamily="34" charset="0"/>
                        </a:rPr>
                        <a:t>1. Если у такого лица нет гражданства РФ и вида на жительство РФ, то оно рассматривается как иностранное «недружественное» лицо, для которого требуется получение соответствующих разрешений (до получения иных официальных разъяснений/позиции уполномоченных органов). Ограничения, предусмотренные Указом 81 и указанные выше, применяются.</a:t>
                      </a:r>
                      <a:br>
                        <a:rPr lang="ru-RU" sz="900" b="0" i="0" u="none" strike="noStrike" dirty="0">
                          <a:solidFill>
                            <a:srgbClr val="000000"/>
                          </a:solidFill>
                          <a:effectLst/>
                          <a:latin typeface="Calibri" panose="020F0502020204030204" pitchFamily="34" charset="0"/>
                        </a:rPr>
                      </a:b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2. Если у такого лица нет российского гражданства, но имеется вид на жительство РФ, то оно рассматривается как резидент  согласно статьи 1  173-ФЗ. Ограничения, предусмотренные Указом 81 и указанные выше, не применяются, но необходимо соблюдение требований валютного </a:t>
                      </a:r>
                      <a:r>
                        <a:rPr lang="ru-RU" sz="900" b="0" i="0" u="none" strike="noStrike" dirty="0" err="1">
                          <a:solidFill>
                            <a:srgbClr val="000000"/>
                          </a:solidFill>
                          <a:effectLst/>
                          <a:latin typeface="Calibri" panose="020F0502020204030204" pitchFamily="34" charset="0"/>
                        </a:rPr>
                        <a:t>законодателсьтво</a:t>
                      </a:r>
                      <a:r>
                        <a:rPr lang="ru-RU" sz="900" b="0" i="0" u="none" strike="noStrike" dirty="0">
                          <a:solidFill>
                            <a:srgbClr val="000000"/>
                          </a:solidFill>
                          <a:effectLst/>
                          <a:latin typeface="Calibri" panose="020F0502020204030204" pitchFamily="34" charset="0"/>
                        </a:rPr>
                        <a:t> в части выбора допустимых форм расчетов по сделке.</a:t>
                      </a:r>
                    </a:p>
                    <a:p>
                      <a:pPr algn="l" fontAlgn="t"/>
                      <a:endParaRPr lang="ru-RU" sz="900" b="0" i="0" u="none" strike="noStrike" dirty="0">
                        <a:solidFill>
                          <a:srgbClr val="000000"/>
                        </a:solidFill>
                        <a:effectLst/>
                        <a:latin typeface="Calibri" panose="020F0502020204030204" pitchFamily="34" charset="0"/>
                      </a:endParaRP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1875539"/>
                  </a:ext>
                </a:extLst>
              </a:tr>
              <a:tr h="348897">
                <a:tc>
                  <a:txBody>
                    <a:bodyPr/>
                    <a:lstStyle/>
                    <a:p>
                      <a:pPr algn="ctr" fontAlgn="ctr"/>
                      <a:r>
                        <a:rPr lang="ru-RU" sz="900" b="1" i="0" u="none" strike="noStrike">
                          <a:solidFill>
                            <a:srgbClr val="000000"/>
                          </a:solidFill>
                          <a:effectLst/>
                          <a:latin typeface="Calibri" panose="020F0502020204030204" pitchFamily="34" charset="0"/>
                        </a:rPr>
                        <a:t>9</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a:solidFill>
                            <a:srgbClr val="000000"/>
                          </a:solidFill>
                          <a:effectLst/>
                          <a:latin typeface="Calibri" panose="020F0502020204030204" pitchFamily="34" charset="0"/>
                        </a:rPr>
                        <a:t>Представитель по доверенности - резидент РФ, выступает от имени ПРОДАВЦА физ.лица - иностранного гражданина страны, совершающей недружественные действия</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900" b="0" i="0" u="none" strike="noStrike" dirty="0">
                          <a:solidFill>
                            <a:srgbClr val="000000"/>
                          </a:solidFill>
                          <a:effectLst/>
                          <a:latin typeface="Calibri" panose="020F0502020204030204" pitchFamily="34" charset="0"/>
                        </a:rPr>
                        <a:t>1. Если ПРОДАВЕЦ является резидентом, согласно статьи 1  173-ФЗ, то есть иностранным гражданином страны, совершающей недружественные действия, постоянно проживающим в Российской Федерации на основании вида на жительство РФ, ограничения, предусмотренные Указом 81 и указанные выше, не применяются,  но необходимо соблюдение требований валютного </a:t>
                      </a:r>
                      <a:r>
                        <a:rPr lang="ru-RU" sz="900" b="0" i="0" u="none" strike="noStrike" dirty="0" err="1">
                          <a:solidFill>
                            <a:srgbClr val="000000"/>
                          </a:solidFill>
                          <a:effectLst/>
                          <a:latin typeface="Calibri" panose="020F0502020204030204" pitchFamily="34" charset="0"/>
                        </a:rPr>
                        <a:t>законодателсьтво</a:t>
                      </a:r>
                      <a:r>
                        <a:rPr lang="ru-RU" sz="900" b="0" i="0" u="none" strike="noStrike" dirty="0">
                          <a:solidFill>
                            <a:srgbClr val="000000"/>
                          </a:solidFill>
                          <a:effectLst/>
                          <a:latin typeface="Calibri" panose="020F0502020204030204" pitchFamily="34" charset="0"/>
                        </a:rPr>
                        <a:t> в части выбора допустимых форм расчетов по сделке.</a:t>
                      </a:r>
                      <a:br>
                        <a:rPr lang="ru-RU" sz="900" b="0" i="0" u="none" strike="noStrike" dirty="0">
                          <a:solidFill>
                            <a:srgbClr val="000000"/>
                          </a:solidFill>
                          <a:effectLst/>
                          <a:latin typeface="Calibri" panose="020F0502020204030204" pitchFamily="34" charset="0"/>
                        </a:rPr>
                      </a:b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2.  Если ПРОДАВЕЦ является нерезидентом, согласно статьи 1  173-ФЗ, то есть иностранным гражданином страны, совершающей недружественные действия, не имеющим вида на жительство в РФ, ограничения, предусмотренные Указом 81 и указанные выше,  применяются.</a:t>
                      </a:r>
                      <a:br>
                        <a:rPr lang="ru-RU" sz="900" b="0" i="0" u="none" strike="noStrike" dirty="0">
                          <a:solidFill>
                            <a:srgbClr val="000000"/>
                          </a:solidFill>
                          <a:effectLst/>
                          <a:latin typeface="Calibri" panose="020F0502020204030204" pitchFamily="34" charset="0"/>
                        </a:rPr>
                      </a:br>
                      <a:endParaRPr lang="ru-RU" sz="900" b="0" i="0" u="none" strike="noStrike" dirty="0">
                        <a:solidFill>
                          <a:srgbClr val="000000"/>
                        </a:solidFill>
                        <a:effectLst/>
                        <a:latin typeface="Calibri" panose="020F0502020204030204" pitchFamily="34" charset="0"/>
                      </a:endParaRP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6671227"/>
                  </a:ext>
                </a:extLst>
              </a:tr>
              <a:tr h="348897">
                <a:tc>
                  <a:txBody>
                    <a:bodyPr/>
                    <a:lstStyle/>
                    <a:p>
                      <a:pPr algn="ctr" fontAlgn="ctr"/>
                      <a:r>
                        <a:rPr lang="ru-RU" sz="900" b="1" i="0" u="none" strike="noStrike">
                          <a:solidFill>
                            <a:srgbClr val="000000"/>
                          </a:solidFill>
                          <a:effectLst/>
                          <a:latin typeface="Calibri" panose="020F0502020204030204" pitchFamily="34" charset="0"/>
                        </a:rPr>
                        <a:t>10</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a:solidFill>
                            <a:srgbClr val="000000"/>
                          </a:solidFill>
                          <a:effectLst/>
                          <a:latin typeface="Calibri" panose="020F0502020204030204" pitchFamily="34" charset="0"/>
                        </a:rPr>
                        <a:t>Представитель по доверенности - иностранный гражданин нерезидент РФ, выступает от имени ПРОДАВЦА физ.лица - гражданина РФ</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900" b="0" i="0" u="none" strike="noStrike" dirty="0">
                          <a:solidFill>
                            <a:srgbClr val="000000"/>
                          </a:solidFill>
                          <a:effectLst/>
                          <a:latin typeface="Calibri" panose="020F0502020204030204" pitchFamily="34" charset="0"/>
                        </a:rPr>
                        <a:t>В аккредитиве в качестве получателя средств необходимо указывать ПРОДАВЦА – гражданина РФ (даже при наличии в доверенности полномочия на получение доверенным лицом денежных средств от продажи объекта недвижимости).</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Расчеты с использованием банковского сейфа с получением доверенным лицом - нерезидентом РФ наличных денежных средств по ДПП не применяются.</a:t>
                      </a:r>
                      <a:br>
                        <a:rPr lang="ru-RU" sz="900" b="0" i="0" u="none" strike="noStrike" dirty="0">
                          <a:solidFill>
                            <a:srgbClr val="000000"/>
                          </a:solidFill>
                          <a:effectLst/>
                          <a:latin typeface="Calibri" panose="020F0502020204030204" pitchFamily="34" charset="0"/>
                        </a:rPr>
                      </a:b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При подписании ДПП представителем по доверенности - нерезидентом РФ, необходимо получение согласования: с рег. агентами Банка возможности регистрации (имеется риск приостановки), принятия страховой компанией на страхование без исключений из страхового покрытия.</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Данные согласования необходимо сохранить в ЭДК. Программа ДДС не применима.</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5620144"/>
                  </a:ext>
                </a:extLst>
              </a:tr>
              <a:tr h="287455">
                <a:tc>
                  <a:txBody>
                    <a:bodyPr/>
                    <a:lstStyle/>
                    <a:p>
                      <a:pPr algn="ctr" fontAlgn="ctr"/>
                      <a:r>
                        <a:rPr lang="ru-RU" sz="900" b="1" i="0" u="none" strike="noStrike">
                          <a:solidFill>
                            <a:srgbClr val="000000"/>
                          </a:solidFill>
                          <a:effectLst/>
                          <a:latin typeface="Calibri" panose="020F0502020204030204" pitchFamily="34" charset="0"/>
                        </a:rPr>
                        <a:t>11</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a:solidFill>
                            <a:srgbClr val="000000"/>
                          </a:solidFill>
                          <a:effectLst/>
                          <a:latin typeface="Calibri" panose="020F0502020204030204" pitchFamily="34" charset="0"/>
                        </a:rPr>
                        <a:t>НЕИПОТЕЧНАЯ СДЕЛКА</a:t>
                      </a:r>
                      <a:br>
                        <a:rPr lang="ru-RU" sz="900" b="0" i="0" u="none" strike="noStrike">
                          <a:solidFill>
                            <a:srgbClr val="000000"/>
                          </a:solidFill>
                          <a:effectLst/>
                          <a:latin typeface="Calibri" panose="020F0502020204030204" pitchFamily="34" charset="0"/>
                        </a:rPr>
                      </a:br>
                      <a:r>
                        <a:rPr lang="ru-RU" sz="900" b="0" i="0" u="none" strike="noStrike">
                          <a:solidFill>
                            <a:srgbClr val="000000"/>
                          </a:solidFill>
                          <a:effectLst/>
                          <a:latin typeface="Calibri" panose="020F0502020204030204" pitchFamily="34" charset="0"/>
                        </a:rPr>
                        <a:t>ПРОДАВЕЦ - физ.лицо, иностранный гражданин страны, совершающей недружественные действия </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ru-RU" sz="900" b="0" i="0" u="none" strike="noStrike" dirty="0">
                          <a:solidFill>
                            <a:srgbClr val="000000"/>
                          </a:solidFill>
                          <a:effectLst/>
                          <a:latin typeface="Calibri" panose="020F0502020204030204" pitchFamily="34" charset="0"/>
                        </a:rPr>
                        <a:t>1. Если ПРОДАВЕЦ является резидентом, согласно статьи 1  173-ФЗ, то есть иностранным гражданином страны, совершающей недружественные действия, постоянно проживающим в Российской Федерации на основании вида на жительство РФ, ограничения, предусмотренные Указом 81 и указанные выше, не применяются,  но необходимо соблюдение требований валютного </a:t>
                      </a:r>
                      <a:r>
                        <a:rPr lang="ru-RU" sz="900" b="0" i="0" u="none" strike="noStrike" dirty="0" err="1">
                          <a:solidFill>
                            <a:srgbClr val="000000"/>
                          </a:solidFill>
                          <a:effectLst/>
                          <a:latin typeface="Calibri" panose="020F0502020204030204" pitchFamily="34" charset="0"/>
                        </a:rPr>
                        <a:t>законодателсьтво</a:t>
                      </a:r>
                      <a:r>
                        <a:rPr lang="ru-RU" sz="900" b="0" i="0" u="none" strike="noStrike" dirty="0">
                          <a:solidFill>
                            <a:srgbClr val="000000"/>
                          </a:solidFill>
                          <a:effectLst/>
                          <a:latin typeface="Calibri" panose="020F0502020204030204" pitchFamily="34" charset="0"/>
                        </a:rPr>
                        <a:t> в части выбора допустимых форм расчетов по сделке.</a:t>
                      </a:r>
                      <a:br>
                        <a:rPr lang="ru-RU" sz="900" b="0" i="0" u="none" strike="noStrike" dirty="0">
                          <a:solidFill>
                            <a:srgbClr val="000000"/>
                          </a:solidFill>
                          <a:effectLst/>
                          <a:latin typeface="Calibri" panose="020F0502020204030204" pitchFamily="34" charset="0"/>
                        </a:rPr>
                      </a:b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2.  Если ПРОДАВЕЦ является нерезидентом, согласно статьи 1  173-ФЗ, то есть иностранным гражданином страны, совершающей недружественные действия, не имеющим вида на жительство в РФ, ограничения, предусмотренные Указом 81 и указанные выше,  применяются.</a:t>
                      </a:r>
                      <a:br>
                        <a:rPr lang="ru-RU" sz="900" b="0" i="0" u="none" strike="noStrike" dirty="0">
                          <a:solidFill>
                            <a:srgbClr val="000000"/>
                          </a:solidFill>
                          <a:effectLst/>
                          <a:latin typeface="Calibri" panose="020F0502020204030204" pitchFamily="34" charset="0"/>
                        </a:rPr>
                      </a:br>
                      <a:endParaRPr lang="ru-RU" sz="900" b="0" i="0" u="none" strike="noStrike" dirty="0">
                        <a:solidFill>
                          <a:srgbClr val="000000"/>
                        </a:solidFill>
                        <a:effectLst/>
                        <a:latin typeface="Calibri" panose="020F0502020204030204" pitchFamily="34" charset="0"/>
                      </a:endParaRP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1923795"/>
                  </a:ext>
                </a:extLst>
              </a:tr>
              <a:tr h="233695">
                <a:tc>
                  <a:txBody>
                    <a:bodyPr/>
                    <a:lstStyle/>
                    <a:p>
                      <a:pPr algn="ctr" fontAlgn="ctr"/>
                      <a:r>
                        <a:rPr lang="ru-RU" sz="900" b="1" i="0" u="none" strike="noStrike">
                          <a:solidFill>
                            <a:srgbClr val="000000"/>
                          </a:solidFill>
                          <a:effectLst/>
                          <a:latin typeface="Calibri" panose="020F0502020204030204" pitchFamily="34" charset="0"/>
                        </a:rPr>
                        <a:t>12</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dirty="0">
                          <a:solidFill>
                            <a:srgbClr val="000000"/>
                          </a:solidFill>
                          <a:effectLst/>
                          <a:latin typeface="Calibri" panose="020F0502020204030204" pitchFamily="34" charset="0"/>
                        </a:rPr>
                        <a:t>НЕИПОТЕЧНАЯ СДЕЛКА</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ПОКУПАТЕЛЬ - </a:t>
                      </a:r>
                      <a:r>
                        <a:rPr lang="ru-RU" sz="900" b="0" i="0" u="none" strike="noStrike" dirty="0" err="1">
                          <a:solidFill>
                            <a:srgbClr val="000000"/>
                          </a:solidFill>
                          <a:effectLst/>
                          <a:latin typeface="Calibri" panose="020F0502020204030204" pitchFamily="34" charset="0"/>
                        </a:rPr>
                        <a:t>физ.лицо</a:t>
                      </a:r>
                      <a:r>
                        <a:rPr lang="ru-RU" sz="900" b="0" i="0" u="none" strike="noStrike" dirty="0">
                          <a:solidFill>
                            <a:srgbClr val="000000"/>
                          </a:solidFill>
                          <a:effectLst/>
                          <a:latin typeface="Calibri" panose="020F0502020204030204" pitchFamily="34" charset="0"/>
                        </a:rPr>
                        <a:t>, иностранный гражданин страны, совершающей недружественные действия </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err="1">
                          <a:solidFill>
                            <a:srgbClr val="000000"/>
                          </a:solidFill>
                          <a:effectLst/>
                          <a:latin typeface="Calibri" panose="020F0502020204030204" pitchFamily="34" charset="0"/>
                        </a:rPr>
                        <a:t>Дополнителнительных</a:t>
                      </a:r>
                      <a:r>
                        <a:rPr lang="ru-RU" sz="900" b="0" i="0" u="none" strike="noStrike" dirty="0">
                          <a:solidFill>
                            <a:srgbClr val="000000"/>
                          </a:solidFill>
                          <a:effectLst/>
                          <a:latin typeface="Calibri" panose="020F0502020204030204" pitchFamily="34" charset="0"/>
                        </a:rPr>
                        <a:t> условий не предусмотрено</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360344"/>
                  </a:ext>
                </a:extLst>
              </a:tr>
              <a:tr h="157991">
                <a:tc>
                  <a:txBody>
                    <a:bodyPr/>
                    <a:lstStyle/>
                    <a:p>
                      <a:pPr algn="ctr" fontAlgn="ctr"/>
                      <a:r>
                        <a:rPr lang="ru-RU" sz="900" b="1" i="0" u="none" strike="noStrike">
                          <a:solidFill>
                            <a:srgbClr val="000000"/>
                          </a:solidFill>
                          <a:effectLst/>
                          <a:latin typeface="Calibri" panose="020F0502020204030204" pitchFamily="34" charset="0"/>
                        </a:rPr>
                        <a:t>13</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a:solidFill>
                            <a:srgbClr val="000000"/>
                          </a:solidFill>
                          <a:effectLst/>
                          <a:latin typeface="Calibri" panose="020F0502020204030204" pitchFamily="34" charset="0"/>
                        </a:rPr>
                        <a:t>Участники сделки -  иностранные граждане стран, НЕ являющихся странами, совершающими недружественные действия</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effectLst/>
                          <a:latin typeface="Calibri" panose="020F0502020204030204" pitchFamily="34" charset="0"/>
                        </a:rPr>
                        <a:t>Ограничения, предусмотренные Указом 81, не применяются</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4811665"/>
                  </a:ext>
                </a:extLst>
              </a:tr>
              <a:tr h="661588">
                <a:tc>
                  <a:txBody>
                    <a:bodyPr/>
                    <a:lstStyle/>
                    <a:p>
                      <a:pPr algn="ctr" fontAlgn="ctr"/>
                      <a:r>
                        <a:rPr lang="ru-RU" sz="900" b="1" i="0" u="none" strike="noStrike">
                          <a:solidFill>
                            <a:srgbClr val="000000"/>
                          </a:solidFill>
                          <a:effectLst/>
                          <a:latin typeface="Calibri" panose="020F0502020204030204" pitchFamily="34" charset="0"/>
                        </a:rPr>
                        <a:t>14</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t"/>
                      <a:r>
                        <a:rPr lang="ru-RU" sz="900" b="0" i="0" u="none" strike="noStrike">
                          <a:solidFill>
                            <a:srgbClr val="000000"/>
                          </a:solidFill>
                          <a:effectLst/>
                          <a:latin typeface="Calibri" panose="020F0502020204030204" pitchFamily="34" charset="0"/>
                        </a:rPr>
                        <a:t>На момент проведения сделки ПРОДАВЕЦ/ПОКУПАТЕЛЬ - иностранный гражданин страны, НЕ совершающей недружественные действия, но в период регистрации или осуществления расчетов страна попадает в список недружественных</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effectLst/>
                          <a:latin typeface="Calibri" panose="020F0502020204030204" pitchFamily="34" charset="0"/>
                        </a:rPr>
                        <a:t>На текущий момент по поводу такого теоретически возможного кейса официальных разъяснений уполномоченных органов нет. </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В отсутствие официальных разъяснений необходимо придерживаться подхода, предполагающего контроль связи иностранного лица с недружественными государствами на всех этапах сделки, в т.ч. на этапе исполнения. При появлении в практике таких случаев  следует обратиться в ЮВ, возможно на тот момент появятся официальные разъяснения.</a:t>
                      </a:r>
                      <a:br>
                        <a:rPr lang="ru-RU" sz="900" b="0" i="0" u="none" strike="noStrike" dirty="0">
                          <a:solidFill>
                            <a:srgbClr val="000000"/>
                          </a:solidFill>
                          <a:effectLst/>
                          <a:latin typeface="Calibri" panose="020F0502020204030204" pitchFamily="34" charset="0"/>
                        </a:rPr>
                      </a:b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Относительно сделок, заключенных до 02.03.2022 года в решении Правительственной комиссии закреплено несколько моментов, которые необходимо контролировать, помимо даты заключения договора, а именно:</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1) момент заключения договора (с момента подписания  сторонами (например, ДКП) или с момента регистрации сделки (например, ДУПТ);</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2) момент подачи на регистрацию права собственности;</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3) момент проведения расчетов (последнее не применимо, если расчеты осуществляются с использованием кредитных средств).</a:t>
                      </a:r>
                      <a:br>
                        <a:rPr lang="ru-RU" sz="900" b="0" i="0" u="none" strike="noStrike" dirty="0">
                          <a:solidFill>
                            <a:srgbClr val="000000"/>
                          </a:solidFill>
                          <a:effectLst/>
                          <a:latin typeface="Calibri" panose="020F0502020204030204" pitchFamily="34" charset="0"/>
                        </a:rPr>
                      </a:br>
                      <a:r>
                        <a:rPr lang="ru-RU" sz="900" b="0" i="0" u="none" strike="noStrike" dirty="0">
                          <a:solidFill>
                            <a:srgbClr val="000000"/>
                          </a:solidFill>
                          <a:effectLst/>
                          <a:latin typeface="Calibri" panose="020F0502020204030204" pitchFamily="34" charset="0"/>
                        </a:rPr>
                        <a:t>То есть на данное время с учетом указанных 3-х моментов могут еще быть сделки, получение разрешения по которым не требуется (например, была приостановка по сделке, заключенной и поданной на регистрацию до 02.03.2022 года).</a:t>
                      </a:r>
                    </a:p>
                  </a:txBody>
                  <a:tcPr marL="1461" marR="1461" marT="1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174354"/>
                  </a:ext>
                </a:extLst>
              </a:tr>
            </a:tbl>
          </a:graphicData>
        </a:graphic>
      </p:graphicFrame>
    </p:spTree>
    <p:extLst>
      <p:ext uri="{BB962C8B-B14F-4D97-AF65-F5344CB8AC3E}">
        <p14:creationId xmlns:p14="http://schemas.microsoft.com/office/powerpoint/2010/main" val="306349369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2735</Words>
  <Application>Microsoft Office PowerPoint</Application>
  <PresentationFormat>Произвольный</PresentationFormat>
  <Paragraphs>96</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Михаил Ащаулов</dc:creator>
  <cp:lastModifiedBy>Михаил Ащаулов</cp:lastModifiedBy>
  <cp:revision>1</cp:revision>
  <dcterms:created xsi:type="dcterms:W3CDTF">2022-08-23T08:28:02Z</dcterms:created>
  <dcterms:modified xsi:type="dcterms:W3CDTF">2022-08-23T09:01:58Z</dcterms:modified>
</cp:coreProperties>
</file>